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69" r:id="rId2"/>
    <p:sldId id="257" r:id="rId3"/>
    <p:sldId id="258" r:id="rId4"/>
    <p:sldId id="261" r:id="rId5"/>
    <p:sldId id="272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6538DE3-DF6D-4DF5-A4C6-3F89748124DD}">
          <p14:sldIdLst>
            <p14:sldId id="269"/>
            <p14:sldId id="257"/>
            <p14:sldId id="258"/>
            <p14:sldId id="261"/>
            <p14:sldId id="272"/>
          </p14:sldIdLst>
        </p14:section>
        <p14:section name="Untitled Section" id="{486D6124-BEBB-48B9-A06E-3C5F985AF35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90E710C-9384-BB80-9123-FBB9B4DF9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577F667E-1325-9106-B0F5-03560DE0A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70BB166A-847F-55C0-7126-2CD7BD5824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816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f501e85b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f501e85b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A large red chair in a room&#10;&#10;Description automatically generated"/>
          <p:cNvPicPr preferRelativeResize="0"/>
          <p:nvPr userDrawn="1"/>
        </p:nvPicPr>
        <p:blipFill rotWithShape="1">
          <a:blip r:embed="rId2">
            <a:alphaModFix/>
          </a:blip>
          <a:srcRect b="17430"/>
          <a:stretch/>
        </p:blipFill>
        <p:spPr>
          <a:xfrm>
            <a:off x="0" y="21266"/>
            <a:ext cx="12192000" cy="684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Google Shape;16;p2"/>
          <p:cNvSpPr/>
          <p:nvPr userDrawn="1"/>
        </p:nvSpPr>
        <p:spPr>
          <a:xfrm>
            <a:off x="1589" y="-22872"/>
            <a:ext cx="12190412" cy="2961253"/>
          </a:xfrm>
          <a:custGeom>
            <a:avLst/>
            <a:gdLst/>
            <a:ahLst/>
            <a:cxnLst/>
            <a:rect l="l" t="t" r="r" b="b"/>
            <a:pathLst>
              <a:path w="3840" h="932" extrusionOk="0">
                <a:moveTo>
                  <a:pt x="0" y="8"/>
                </a:move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183" y="0"/>
                  <a:pt x="1040" y="189"/>
                </a:cubicBezTo>
                <a:cubicBezTo>
                  <a:pt x="1896" y="379"/>
                  <a:pt x="2556" y="788"/>
                  <a:pt x="3016" y="860"/>
                </a:cubicBezTo>
                <a:cubicBezTo>
                  <a:pt x="3476" y="932"/>
                  <a:pt x="3840" y="644"/>
                  <a:pt x="3840" y="644"/>
                </a:cubicBezTo>
                <a:cubicBezTo>
                  <a:pt x="3840" y="8"/>
                  <a:pt x="3840" y="8"/>
                  <a:pt x="3840" y="8"/>
                </a:cubicBezTo>
                <a:lnTo>
                  <a:pt x="0" y="8"/>
                </a:lnTo>
                <a:close/>
              </a:path>
            </a:pathLst>
          </a:cu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402959" y="-22872"/>
            <a:ext cx="1926098" cy="19260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 userDrawn="1"/>
        </p:nvSpPr>
        <p:spPr>
          <a:xfrm>
            <a:off x="1589" y="62686"/>
            <a:ext cx="12190412" cy="3712261"/>
          </a:xfrm>
          <a:custGeom>
            <a:avLst/>
            <a:gdLst/>
            <a:ahLst/>
            <a:cxnLst/>
            <a:rect l="l" t="t" r="r" b="b"/>
            <a:pathLst>
              <a:path w="3840" h="1168" extrusionOk="0">
                <a:moveTo>
                  <a:pt x="3840" y="496"/>
                </a:moveTo>
                <a:cubicBezTo>
                  <a:pt x="3840" y="772"/>
                  <a:pt x="3840" y="772"/>
                  <a:pt x="3840" y="772"/>
                </a:cubicBezTo>
                <a:cubicBezTo>
                  <a:pt x="3840" y="772"/>
                  <a:pt x="3324" y="1168"/>
                  <a:pt x="2632" y="868"/>
                </a:cubicBezTo>
                <a:cubicBezTo>
                  <a:pt x="1940" y="568"/>
                  <a:pt x="1136" y="80"/>
                  <a:pt x="600" y="172"/>
                </a:cubicBezTo>
                <a:cubicBezTo>
                  <a:pt x="64" y="264"/>
                  <a:pt x="0" y="788"/>
                  <a:pt x="0" y="788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06"/>
                  <a:pt x="264" y="0"/>
                  <a:pt x="988" y="86"/>
                </a:cubicBezTo>
                <a:cubicBezTo>
                  <a:pt x="1755" y="178"/>
                  <a:pt x="2972" y="996"/>
                  <a:pt x="3840" y="496"/>
                </a:cubicBezTo>
                <a:close/>
              </a:path>
            </a:pathLst>
          </a:custGeom>
          <a:solidFill>
            <a:srgbClr val="5050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 userDrawn="1"/>
        </p:nvSpPr>
        <p:spPr>
          <a:xfrm>
            <a:off x="1589" y="-354013"/>
            <a:ext cx="12190412" cy="3582340"/>
          </a:xfrm>
          <a:custGeom>
            <a:avLst/>
            <a:gdLst/>
            <a:ahLst/>
            <a:cxnLst/>
            <a:rect l="l" t="t" r="r" b="b"/>
            <a:pathLst>
              <a:path w="3840" h="1127" extrusionOk="0">
                <a:moveTo>
                  <a:pt x="3840" y="627"/>
                </a:moveTo>
                <a:cubicBezTo>
                  <a:pt x="3840" y="784"/>
                  <a:pt x="3840" y="784"/>
                  <a:pt x="3840" y="784"/>
                </a:cubicBezTo>
                <a:cubicBezTo>
                  <a:pt x="3200" y="1108"/>
                  <a:pt x="2664" y="840"/>
                  <a:pt x="1504" y="420"/>
                </a:cubicBezTo>
                <a:cubicBezTo>
                  <a:pt x="344" y="0"/>
                  <a:pt x="0" y="568"/>
                  <a:pt x="0" y="568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264" y="131"/>
                  <a:pt x="988" y="217"/>
                </a:cubicBezTo>
                <a:cubicBezTo>
                  <a:pt x="1755" y="309"/>
                  <a:pt x="2972" y="1127"/>
                  <a:pt x="3840" y="627"/>
                </a:cubicBezTo>
                <a:close/>
              </a:path>
            </a:pathLst>
          </a:custGeom>
          <a:solidFill>
            <a:srgbClr val="4848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838200" y="2100181"/>
            <a:ext cx="615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838200" y="4874148"/>
            <a:ext cx="9144000" cy="93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/>
          <p:nvPr userDrawn="1"/>
        </p:nvSpPr>
        <p:spPr>
          <a:xfrm>
            <a:off x="9066633" y="555456"/>
            <a:ext cx="32680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NKCyber</a:t>
            </a:r>
            <a:endParaRPr sz="1400" b="0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bg>
      <p:bgPr>
        <a:solidFill>
          <a:srgbClr val="FFCCCC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Biome" panose="020B0503030204020804" pitchFamily="34" charset="0"/>
                <a:cs typeface="Biome" panose="020B05030302040208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Biome" panose="020B0503030204020804" pitchFamily="34" charset="0"/>
                <a:cs typeface="Biome" panose="020B05030302040208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iome" panose="020B0503030204020804" pitchFamily="34" charset="0"/>
                <a:cs typeface="Biome" panose="020B05030302040208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iome" panose="020B0503030204020804" pitchFamily="34" charset="0"/>
                <a:cs typeface="Biome" panose="020B05030302040208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iome" panose="020B0503030204020804" pitchFamily="34" charset="0"/>
                <a:ea typeface="Biome" panose="020B0503030204020804" pitchFamily="34" charset="0"/>
                <a:cs typeface="Biome" panose="020B05030302040208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iome" panose="020B0503030204020804" pitchFamily="34" charset="0"/>
                <a:ea typeface="Biome" panose="020B0503030204020804" pitchFamily="34" charset="0"/>
                <a:cs typeface="Biome" panose="020B05030302040208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iome" panose="020B0503030204020804" pitchFamily="34" charset="0"/>
                <a:ea typeface="Biome" panose="020B0503030204020804" pitchFamily="34" charset="0"/>
                <a:cs typeface="Biome" panose="020B05030302040208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iome" panose="020B0503030204020804" pitchFamily="34" charset="0"/>
                <a:ea typeface="Biome" panose="020B0503030204020804" pitchFamily="34" charset="0"/>
                <a:cs typeface="Biome" panose="020B05030302040208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5" name="Google Shape;25;p3"/>
          <p:cNvGrpSpPr/>
          <p:nvPr userDrawn="1"/>
        </p:nvGrpSpPr>
        <p:grpSpPr>
          <a:xfrm>
            <a:off x="-1871330" y="4629883"/>
            <a:ext cx="14063330" cy="2472664"/>
            <a:chOff x="0" y="4948862"/>
            <a:chExt cx="12192000" cy="1909138"/>
          </a:xfrm>
        </p:grpSpPr>
        <p:sp>
          <p:nvSpPr>
            <p:cNvPr id="26" name="Google Shape;26;p3"/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/>
              <a:ahLst/>
              <a:cxnLst/>
              <a:rect l="l" t="t" r="r" b="b"/>
              <a:pathLst>
                <a:path w="12192000" h="1909138" extrusionOk="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8E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Biome" panose="020B0503030204020804" pitchFamily="34" charset="0"/>
                <a:ea typeface="Calibri"/>
                <a:cs typeface="Biome" panose="020B0503030204020804" pitchFamily="34" charset="0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/>
              <a:ahLst/>
              <a:cxnLst/>
              <a:rect l="l" t="t" r="r" b="b"/>
              <a:pathLst>
                <a:path w="12192000" h="1909138" extrusionOk="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8E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Biome" panose="020B0503030204020804" pitchFamily="34" charset="0"/>
                <a:ea typeface="Calibri"/>
                <a:cs typeface="Biome" panose="020B0503030204020804" pitchFamily="34" charset="0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 userDrawn="1"/>
        </p:nvGrpSpPr>
        <p:grpSpPr>
          <a:xfrm rot="10800000">
            <a:off x="-2" y="-244550"/>
            <a:ext cx="14162568" cy="2615609"/>
            <a:chOff x="0" y="4948862"/>
            <a:chExt cx="12192000" cy="1909138"/>
          </a:xfrm>
        </p:grpSpPr>
        <p:sp>
          <p:nvSpPr>
            <p:cNvPr id="33" name="Google Shape;33;p3"/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/>
              <a:ahLst/>
              <a:cxnLst/>
              <a:rect l="l" t="t" r="r" b="b"/>
              <a:pathLst>
                <a:path w="12192000" h="1909138" extrusionOk="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8E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Biome" panose="020B0503030204020804" pitchFamily="34" charset="0"/>
                <a:ea typeface="Calibri"/>
                <a:cs typeface="Biome" panose="020B0503030204020804" pitchFamily="34" charset="0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/>
              <a:ahLst/>
              <a:cxnLst/>
              <a:rect l="l" t="t" r="r" b="b"/>
              <a:pathLst>
                <a:path w="12192000" h="1909138" extrusionOk="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8E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Biome" panose="020B0503030204020804" pitchFamily="34" charset="0"/>
                <a:ea typeface="Calibri"/>
                <a:cs typeface="Biome" panose="020B0503030204020804" pitchFamily="34" charset="0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ome" panose="020B0503030204020804" pitchFamily="34" charset="0"/>
          <a:ea typeface="Biome" panose="020B0503030204020804" pitchFamily="34" charset="0"/>
          <a:cs typeface="Biome" panose="020B05030302040208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ome" panose="020B0503030204020804" pitchFamily="34" charset="0"/>
          <a:ea typeface="Biome" panose="020B0503030204020804" pitchFamily="34" charset="0"/>
          <a:cs typeface="Biome" panose="020B05030302040208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4CF56C84-6B95-AD1D-FA97-14214FDD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2148AF-2474-696D-DAB5-276CFF7B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96" name="Google Shape;96;p13">
            <a:extLst>
              <a:ext uri="{FF2B5EF4-FFF2-40B4-BE49-F238E27FC236}">
                <a16:creationId xmlns:a16="http://schemas.microsoft.com/office/drawing/2014/main" id="{3322C8BD-E2D3-0BB0-BA74-ADBB310D0E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84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Red Team – Week 3</a:t>
            </a:r>
            <a:endParaRPr dirty="0"/>
          </a:p>
        </p:txBody>
      </p:sp>
      <p:sp>
        <p:nvSpPr>
          <p:cNvPr id="97" name="Google Shape;97;p13">
            <a:extLst>
              <a:ext uri="{FF2B5EF4-FFF2-40B4-BE49-F238E27FC236}">
                <a16:creationId xmlns:a16="http://schemas.microsoft.com/office/drawing/2014/main" id="{442A7951-75D6-76A7-6D01-7D39FA4995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3" descr="A close up of a logo&#10;&#10;Description automatically generated">
            <a:extLst>
              <a:ext uri="{FF2B5EF4-FFF2-40B4-BE49-F238E27FC236}">
                <a16:creationId xmlns:a16="http://schemas.microsoft.com/office/drawing/2014/main" id="{15B31F4B-50B0-E399-7397-37052F22F8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610" y="48126"/>
            <a:ext cx="1564104" cy="167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2F9F4B-079F-BC64-F909-093E9C3D12CD}"/>
              </a:ext>
            </a:extLst>
          </p:cNvPr>
          <p:cNvSpPr txBox="1"/>
          <p:nvPr/>
        </p:nvSpPr>
        <p:spPr>
          <a:xfrm>
            <a:off x="1524000" y="3533714"/>
            <a:ext cx="523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Spring 2024  - 2024/02/28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63CD4-6B1D-320D-C0F8-0223CE0ADA17}"/>
              </a:ext>
            </a:extLst>
          </p:cNvPr>
          <p:cNvSpPr txBox="1"/>
          <p:nvPr/>
        </p:nvSpPr>
        <p:spPr>
          <a:xfrm>
            <a:off x="6563833" y="5663609"/>
            <a:ext cx="523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sign in ---&gt;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8E8BF-A802-5E43-7204-54C07AF3F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610" y="72849"/>
            <a:ext cx="1547732" cy="16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iome" panose="020B0503030204020804" pitchFamily="34" charset="0"/>
                <a:cs typeface="Biome" panose="020B0503030204020804" pitchFamily="34" charset="0"/>
              </a:rPr>
              <a:t>Any guesses as to the prompt?</a:t>
            </a:r>
            <a:endParaRPr sz="36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7521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11430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Biome" panose="020B0502040204020203" pitchFamily="34" charset="0"/>
                <a:cs typeface="Biome" panose="020B0502040204020203" pitchFamily="34" charset="0"/>
              </a:rPr>
              <a:t>Bing Designer</a:t>
            </a:r>
            <a:endParaRPr dirty="0"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5C849-DCF1-32F7-57F7-C67C1C6C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20324" y="1625474"/>
            <a:ext cx="4551351" cy="45513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2211-436C-4E25-519E-668F0372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Generated by </a:t>
            </a:r>
            <a:r>
              <a:rPr lang="en-US" dirty="0">
                <a:latin typeface="Biome" panose="020B0502040204020203" pitchFamily="34" charset="0"/>
                <a:cs typeface="Biome" panose="020B0502040204020203" pitchFamily="34" charset="0"/>
              </a:rPr>
              <a:t>Bing Designer:</a:t>
            </a:r>
            <a:endParaRPr lang="en-US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C6D80-8365-032C-B6E5-B1E3DC3FE95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5785884" cy="4351338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"mouse counsel in a tiny lecture hall wearing cute little tweed jackets and flat caps, with a chalkboard showing their plan for a great cheese heist, and a cat poorly disguised as a mouse among them."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8EBFB-28D9-F07D-EF7B-6A6BE662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02449" y="1557364"/>
            <a:ext cx="4551351" cy="45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0FA7-C4E6-F51E-6B1D-4CA863046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643705-8F84-48D4-3284-CECA1A62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+mn-lt"/>
              </a:rPr>
              <a:t>TryHackMe</a:t>
            </a:r>
            <a:r>
              <a:rPr lang="en-US" sz="5400" dirty="0">
                <a:latin typeface="+mn-lt"/>
              </a:rPr>
              <a:t>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188B0-43CF-69BD-FBF4-5F168F282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7030A0"/>
                </a:solidFill>
                <a:latin typeface="+mn-lt"/>
              </a:rPr>
              <a:t>Initial Access &gt; Weaponization</a:t>
            </a:r>
          </a:p>
        </p:txBody>
      </p:sp>
      <p:pic>
        <p:nvPicPr>
          <p:cNvPr id="1026" name="Picture 2" descr="Cyber Kill Chain phases">
            <a:extLst>
              <a:ext uri="{FF2B5EF4-FFF2-40B4-BE49-F238E27FC236}">
                <a16:creationId xmlns:a16="http://schemas.microsoft.com/office/drawing/2014/main" id="{BDB14B06-103A-E8A1-62F3-64DBD1518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/>
          <a:stretch/>
        </p:blipFill>
        <p:spPr bwMode="auto">
          <a:xfrm>
            <a:off x="5061097" y="0"/>
            <a:ext cx="721330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ber Kill Chain phases">
            <a:extLst>
              <a:ext uri="{FF2B5EF4-FFF2-40B4-BE49-F238E27FC236}">
                <a16:creationId xmlns:a16="http://schemas.microsoft.com/office/drawing/2014/main" id="{BB17FACB-FE2E-0CEF-ADA1-D26EDEB55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37"/>
          <a:stretch/>
        </p:blipFill>
        <p:spPr bwMode="auto">
          <a:xfrm>
            <a:off x="4266315" y="-1316671"/>
            <a:ext cx="153906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E92097-33CC-42A6-FF01-084A0B43B836}"/>
              </a:ext>
            </a:extLst>
          </p:cNvPr>
          <p:cNvSpPr/>
          <p:nvPr/>
        </p:nvSpPr>
        <p:spPr>
          <a:xfrm>
            <a:off x="1283793" y="3441112"/>
            <a:ext cx="7763318" cy="1506338"/>
          </a:xfrm>
          <a:prstGeom prst="roundRect">
            <a:avLst>
              <a:gd name="adj" fmla="val 6816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09EF629-A831-AC13-E376-445745F30F8D}"/>
              </a:ext>
            </a:extLst>
          </p:cNvPr>
          <p:cNvSpPr/>
          <p:nvPr/>
        </p:nvSpPr>
        <p:spPr>
          <a:xfrm>
            <a:off x="8974441" y="3441112"/>
            <a:ext cx="623729" cy="1506338"/>
          </a:xfrm>
          <a:prstGeom prst="rightBrace">
            <a:avLst>
              <a:gd name="adj1" fmla="val 50081"/>
              <a:gd name="adj2" fmla="val 53618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C966F7-818A-ADA7-B8F9-EE8375DE8061}"/>
              </a:ext>
            </a:extLst>
          </p:cNvPr>
          <p:cNvSpPr/>
          <p:nvPr/>
        </p:nvSpPr>
        <p:spPr>
          <a:xfrm>
            <a:off x="1283793" y="3441112"/>
            <a:ext cx="7763318" cy="1506338"/>
          </a:xfrm>
          <a:prstGeom prst="roundRect">
            <a:avLst>
              <a:gd name="adj" fmla="val 6816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F5FA5-C5B3-53A3-BEDC-D0C4200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5575B-FA45-275F-5C1B-D68FC836E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Task 1  Introduction</a:t>
            </a:r>
          </a:p>
          <a:p>
            <a:r>
              <a:rPr lang="en-US" dirty="0"/>
              <a:t>Task 2  Deploy the Windows Machine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- Do this now, Kali too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Task 3  Windows Scripting Host - WSH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- Brief Demo</a:t>
            </a:r>
            <a:endParaRPr lang="en-US" sz="2000" dirty="0"/>
          </a:p>
          <a:p>
            <a:r>
              <a:rPr lang="en-US" dirty="0">
                <a:solidFill>
                  <a:schemeClr val="bg1"/>
                </a:solidFill>
              </a:rPr>
              <a:t>Task 4  An HTML Application - HTA</a:t>
            </a:r>
          </a:p>
          <a:p>
            <a:r>
              <a:rPr lang="en-US" dirty="0">
                <a:solidFill>
                  <a:schemeClr val="bg1"/>
                </a:solidFill>
              </a:rPr>
              <a:t>Task 5  Visual Basic for Application - VBA            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- Pick one</a:t>
            </a:r>
          </a:p>
          <a:p>
            <a:r>
              <a:rPr lang="en-US" dirty="0">
                <a:solidFill>
                  <a:schemeClr val="bg1"/>
                </a:solidFill>
              </a:rPr>
              <a:t>Task 6  PowerShell - PSH</a:t>
            </a:r>
          </a:p>
          <a:p>
            <a:r>
              <a:rPr lang="en-US" dirty="0"/>
              <a:t>Task 7  Command And Control - (C2 Or C&amp;C)</a:t>
            </a:r>
          </a:p>
          <a:p>
            <a:r>
              <a:rPr lang="en-US" dirty="0"/>
              <a:t>Task 8  Delivery Techniques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ome"/>
                <a:cs typeface="Calibri"/>
                <a:sym typeface="Calibri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Biome"/>
                <a:cs typeface="Calibri"/>
                <a:sym typeface="Calibri"/>
              </a:rPr>
              <a:t>- Rubber Ducky, you're the one</a:t>
            </a:r>
            <a:endParaRPr lang="en-US" dirty="0"/>
          </a:p>
          <a:p>
            <a:r>
              <a:rPr lang="en-US" dirty="0"/>
              <a:t>Task 9  Practice Arena</a:t>
            </a:r>
          </a:p>
        </p:txBody>
      </p:sp>
    </p:spTree>
    <p:extLst>
      <p:ext uri="{BB962C8B-B14F-4D97-AF65-F5344CB8AC3E}">
        <p14:creationId xmlns:p14="http://schemas.microsoft.com/office/powerpoint/2010/main" val="414222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iome"/>
        <a:ea typeface=""/>
        <a:cs typeface=""/>
      </a:majorFont>
      <a:minorFont>
        <a:latin typeface="Bio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152</Words>
  <Application>Microsoft Office PowerPoint</Application>
  <PresentationFormat>Widescreen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Biome</vt:lpstr>
      <vt:lpstr>Calibri</vt:lpstr>
      <vt:lpstr>Office Theme</vt:lpstr>
      <vt:lpstr>Red Team – Week 3</vt:lpstr>
      <vt:lpstr>Any guesses as to the prompt?</vt:lpstr>
      <vt:lpstr>Generated by Bing Designer:</vt:lpstr>
      <vt:lpstr>TryHackMe: </vt:lpstr>
      <vt:lpstr>Today's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Team – Week 1</dc:title>
  <dc:creator>Patrick Hirsch</dc:creator>
  <cp:lastModifiedBy>Patrick Hirsch</cp:lastModifiedBy>
  <cp:revision>14</cp:revision>
  <dcterms:modified xsi:type="dcterms:W3CDTF">2024-03-06T22:47:59Z</dcterms:modified>
</cp:coreProperties>
</file>