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5A3017-19E2-45CF-9A22-B753ACC2B342}">
  <a:tblStyle styleId="{C45A3017-19E2-45CF-9A22-B753ACC2B3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0d3f4df92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a0d3f4df9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0d3f4df92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0d3f4df9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0d3f4df92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a0d3f4df9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Just download and run the file. Feel free to use tio.run or repl.it to run this online if you can’t use python on your computer.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0d3f4df92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a0d3f4df9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Note that the time is relative. If people aren’t finished / finish early, feel free to play with the timing.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0d3f4df92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a0d3f4df9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Note that you could also do this with a typical for loop, and print(num, end=””)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a0d3f4df92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a0d3f4df9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a0d3f4df92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a0d3f4df9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a0d3f4df92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a0d3f4df9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0d3f4df92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a0d3f4df9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a0d3f4df92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a0d3f4df9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a0cb2a1e67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a0cb2a1e6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a0d3f4df92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a0d3f4df9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a0d3f4df92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a0d3f4df9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a0d3f4df92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a0d3f4df9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0cb2a1e6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0cb2a1e6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a0cb2a1e6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a0cb2a1e6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0cb2a1e67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a0cb2a1e6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0d3f4df92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a0d3f4df9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a0d3f4df92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a0d3f4df9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a0cb2a1e67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a0cb2a1e6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a0cb2a1e67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a0cb2a1e6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f5937296b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7f5937296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a0cb2a1e67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a0cb2a1e6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f4c3341a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7f4c3341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f22511dc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7f22511d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6227a35fd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96227a35f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talk about how important cryptography is for modern life. </a:t>
            </a:r>
            <a:br>
              <a:rPr lang="en-US"/>
            </a:br>
            <a:r>
              <a:rPr lang="en-US"/>
              <a:t>examples:</a:t>
            </a:r>
            <a:endParaRPr/>
          </a:p>
          <a:p>
            <a:pPr indent="-298450" lvl="0" marL="457200" rtl="0" algn="l">
              <a:spcBef>
                <a:spcPts val="0"/>
              </a:spcBef>
              <a:spcAft>
                <a:spcPts val="0"/>
              </a:spcAft>
              <a:buSzPts val="1100"/>
              <a:buAutoNum type="arabicPeriod"/>
            </a:pPr>
            <a:r>
              <a:rPr lang="en-US"/>
              <a:t>all of https</a:t>
            </a:r>
            <a:endParaRPr/>
          </a:p>
          <a:p>
            <a:pPr indent="-298450" lvl="0" marL="457200" rtl="0" algn="l">
              <a:spcBef>
                <a:spcPts val="0"/>
              </a:spcBef>
              <a:spcAft>
                <a:spcPts val="0"/>
              </a:spcAft>
              <a:buSzPts val="1100"/>
              <a:buAutoNum type="arabicPeriod"/>
            </a:pPr>
            <a:r>
              <a:rPr lang="en-US"/>
              <a:t>online purchases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a0d3f4df9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a0d3f4df9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0d3f4df92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a0d3f4df9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Note that </a:t>
            </a:r>
            <a:r>
              <a:rPr lang="en-US"/>
              <a:t>Caesar</a:t>
            </a:r>
            <a:r>
              <a:rPr lang="en-US"/>
              <a:t> is the roman </a:t>
            </a:r>
            <a:r>
              <a:rPr lang="en-US"/>
              <a:t>emperor</a:t>
            </a:r>
            <a:r>
              <a:rPr lang="en-US"/>
              <a:t> in question. cryptography has a long and storied history.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0d3f4df9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0d3f4df9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8130968" y="7"/>
            <a:ext cx="4060732" cy="2707359"/>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797467" y="2366963"/>
            <a:ext cx="10962900" cy="1118400"/>
          </a:xfrm>
          <a:prstGeom prst="rect">
            <a:avLst/>
          </a:prstGeom>
        </p:spPr>
        <p:txBody>
          <a:bodyPr anchorCtr="0" anchor="b"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17" name="Google Shape;17;p2"/>
          <p:cNvSpPr txBox="1"/>
          <p:nvPr>
            <p:ph idx="1" type="subTitle"/>
          </p:nvPr>
        </p:nvSpPr>
        <p:spPr>
          <a:xfrm>
            <a:off x="797451" y="3621217"/>
            <a:ext cx="10962900" cy="5772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p:txBody>
      </p:sp>
      <p:sp>
        <p:nvSpPr>
          <p:cNvPr id="18" name="Google Shape;18;p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8130968" y="7"/>
            <a:ext cx="4060732" cy="2707359"/>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415600" y="1674733"/>
            <a:ext cx="11360700" cy="2707500"/>
          </a:xfrm>
          <a:prstGeom prst="rect">
            <a:avLst/>
          </a:prstGeom>
        </p:spPr>
        <p:txBody>
          <a:bodyPr anchorCtr="0" anchor="b" bIns="121900" lIns="121900" spcFirstLastPara="1" rIns="121900" wrap="square" tIns="12190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77" name="Google Shape;77;p11"/>
          <p:cNvSpPr txBox="1"/>
          <p:nvPr>
            <p:ph idx="1" type="body"/>
          </p:nvPr>
        </p:nvSpPr>
        <p:spPr>
          <a:xfrm>
            <a:off x="415600" y="4492300"/>
            <a:ext cx="11360700" cy="17091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Clr>
                <a:schemeClr val="lt1"/>
              </a:buClr>
              <a:buSzPts val="2400"/>
              <a:buChar char="●"/>
              <a:defRPr>
                <a:solidFill>
                  <a:schemeClr val="lt1"/>
                </a:solidFill>
              </a:defRPr>
            </a:lvl1pPr>
            <a:lvl2pPr indent="-349250" lvl="1" marL="914400" algn="ctr">
              <a:spcBef>
                <a:spcPts val="0"/>
              </a:spcBef>
              <a:spcAft>
                <a:spcPts val="0"/>
              </a:spcAft>
              <a:buClr>
                <a:schemeClr val="lt1"/>
              </a:buClr>
              <a:buSzPts val="1900"/>
              <a:buChar char="○"/>
              <a:defRPr>
                <a:solidFill>
                  <a:schemeClr val="lt1"/>
                </a:solidFill>
              </a:defRPr>
            </a:lvl2pPr>
            <a:lvl3pPr indent="-349250" lvl="2" marL="1371600" algn="ctr">
              <a:spcBef>
                <a:spcPts val="0"/>
              </a:spcBef>
              <a:spcAft>
                <a:spcPts val="0"/>
              </a:spcAft>
              <a:buClr>
                <a:schemeClr val="lt1"/>
              </a:buClr>
              <a:buSzPts val="1900"/>
              <a:buChar char="■"/>
              <a:defRPr>
                <a:solidFill>
                  <a:schemeClr val="lt1"/>
                </a:solidFill>
              </a:defRPr>
            </a:lvl3pPr>
            <a:lvl4pPr indent="-349250" lvl="3" marL="1828800" algn="ctr">
              <a:spcBef>
                <a:spcPts val="0"/>
              </a:spcBef>
              <a:spcAft>
                <a:spcPts val="0"/>
              </a:spcAft>
              <a:buClr>
                <a:schemeClr val="lt1"/>
              </a:buClr>
              <a:buSzPts val="1900"/>
              <a:buChar char="●"/>
              <a:defRPr>
                <a:solidFill>
                  <a:schemeClr val="lt1"/>
                </a:solidFill>
              </a:defRPr>
            </a:lvl4pPr>
            <a:lvl5pPr indent="-349250" lvl="4" marL="2286000" algn="ctr">
              <a:spcBef>
                <a:spcPts val="0"/>
              </a:spcBef>
              <a:spcAft>
                <a:spcPts val="0"/>
              </a:spcAft>
              <a:buClr>
                <a:schemeClr val="lt1"/>
              </a:buClr>
              <a:buSzPts val="1900"/>
              <a:buChar char="○"/>
              <a:defRPr>
                <a:solidFill>
                  <a:schemeClr val="lt1"/>
                </a:solidFill>
              </a:defRPr>
            </a:lvl5pPr>
            <a:lvl6pPr indent="-349250" lvl="5" marL="2743200" algn="ctr">
              <a:spcBef>
                <a:spcPts val="0"/>
              </a:spcBef>
              <a:spcAft>
                <a:spcPts val="0"/>
              </a:spcAft>
              <a:buClr>
                <a:schemeClr val="lt1"/>
              </a:buClr>
              <a:buSzPts val="1900"/>
              <a:buChar char="■"/>
              <a:defRPr>
                <a:solidFill>
                  <a:schemeClr val="lt1"/>
                </a:solidFill>
              </a:defRPr>
            </a:lvl6pPr>
            <a:lvl7pPr indent="-349250" lvl="6" marL="3200400" algn="ctr">
              <a:spcBef>
                <a:spcPts val="0"/>
              </a:spcBef>
              <a:spcAft>
                <a:spcPts val="0"/>
              </a:spcAft>
              <a:buClr>
                <a:schemeClr val="lt1"/>
              </a:buClr>
              <a:buSzPts val="1900"/>
              <a:buChar char="●"/>
              <a:defRPr>
                <a:solidFill>
                  <a:schemeClr val="lt1"/>
                </a:solidFill>
              </a:defRPr>
            </a:lvl7pPr>
            <a:lvl8pPr indent="-349250" lvl="7" marL="3657600" algn="ctr">
              <a:spcBef>
                <a:spcPts val="0"/>
              </a:spcBef>
              <a:spcAft>
                <a:spcPts val="0"/>
              </a:spcAft>
              <a:buClr>
                <a:schemeClr val="lt1"/>
              </a:buClr>
              <a:buSzPts val="1900"/>
              <a:buChar char="○"/>
              <a:defRPr>
                <a:solidFill>
                  <a:schemeClr val="lt1"/>
                </a:solidFill>
              </a:defRPr>
            </a:lvl8pPr>
            <a:lvl9pPr indent="-349250" lvl="8" marL="4114800" algn="ctr">
              <a:spcBef>
                <a:spcPts val="0"/>
              </a:spcBef>
              <a:spcAft>
                <a:spcPts val="0"/>
              </a:spcAft>
              <a:buClr>
                <a:schemeClr val="lt1"/>
              </a:buClr>
              <a:buSzPts val="1900"/>
              <a:buChar char="■"/>
              <a:defRPr>
                <a:solidFill>
                  <a:schemeClr val="lt1"/>
                </a:solidFill>
              </a:defRPr>
            </a:lvl9pPr>
          </a:lstStyle>
          <a:p/>
        </p:txBody>
      </p:sp>
      <p:sp>
        <p:nvSpPr>
          <p:cNvPr id="78" name="Google Shape;78;p11"/>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1" name="Shape 81"/>
        <p:cNvGrpSpPr/>
        <p:nvPr/>
      </p:nvGrpSpPr>
      <p:grpSpPr>
        <a:xfrm>
          <a:off x="0" y="0"/>
          <a:ext cx="0" cy="0"/>
          <a:chOff x="0" y="0"/>
          <a:chExt cx="0" cy="0"/>
        </a:xfrm>
      </p:grpSpPr>
      <p:pic>
        <p:nvPicPr>
          <p:cNvPr descr="A large red chair in a room&#10;&#10;Description automatically generated" id="82" name="Google Shape;82;p13"/>
          <p:cNvPicPr preferRelativeResize="0"/>
          <p:nvPr/>
        </p:nvPicPr>
        <p:blipFill rotWithShape="1">
          <a:blip r:embed="rId2">
            <a:alphaModFix/>
          </a:blip>
          <a:srcRect b="17430" l="0" r="0" t="0"/>
          <a:stretch/>
        </p:blipFill>
        <p:spPr>
          <a:xfrm>
            <a:off x="0" y="0"/>
            <a:ext cx="12192000" cy="6845323"/>
          </a:xfrm>
          <a:prstGeom prst="rect">
            <a:avLst/>
          </a:prstGeom>
          <a:noFill/>
          <a:ln>
            <a:noFill/>
          </a:ln>
        </p:spPr>
      </p:pic>
      <p:sp>
        <p:nvSpPr>
          <p:cNvPr id="83" name="Google Shape;8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3"/>
          <p:cNvSpPr/>
          <p:nvPr/>
        </p:nvSpPr>
        <p:spPr>
          <a:xfrm>
            <a:off x="1589" y="-22872"/>
            <a:ext cx="12190416" cy="2961253"/>
          </a:xfrm>
          <a:custGeom>
            <a:rect b="b" l="l" r="r" t="t"/>
            <a:pathLst>
              <a:path extrusionOk="0" h="932" w="3840">
                <a:moveTo>
                  <a:pt x="0" y="8"/>
                </a:moveTo>
                <a:cubicBezTo>
                  <a:pt x="0" y="552"/>
                  <a:pt x="0" y="552"/>
                  <a:pt x="0" y="552"/>
                </a:cubicBezTo>
                <a:cubicBezTo>
                  <a:pt x="0" y="552"/>
                  <a:pt x="183" y="0"/>
                  <a:pt x="1040" y="189"/>
                </a:cubicBezTo>
                <a:cubicBezTo>
                  <a:pt x="1896" y="379"/>
                  <a:pt x="2556" y="788"/>
                  <a:pt x="3016" y="860"/>
                </a:cubicBezTo>
                <a:cubicBezTo>
                  <a:pt x="3476" y="932"/>
                  <a:pt x="3840" y="644"/>
                  <a:pt x="3840" y="644"/>
                </a:cubicBezTo>
                <a:cubicBezTo>
                  <a:pt x="3840" y="8"/>
                  <a:pt x="3840" y="8"/>
                  <a:pt x="3840" y="8"/>
                </a:cubicBezTo>
                <a:lnTo>
                  <a:pt x="0" y="8"/>
                </a:lnTo>
                <a:close/>
              </a:path>
            </a:pathLst>
          </a:custGeom>
          <a:solidFill>
            <a:srgbClr val="3A383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7" name="Google Shape;87;p13"/>
          <p:cNvPicPr preferRelativeResize="0"/>
          <p:nvPr/>
        </p:nvPicPr>
        <p:blipFill rotWithShape="1">
          <a:blip r:embed="rId3">
            <a:alphaModFix/>
          </a:blip>
          <a:srcRect b="0" l="0" r="0" t="0"/>
          <a:stretch/>
        </p:blipFill>
        <p:spPr>
          <a:xfrm>
            <a:off x="7402959" y="-22872"/>
            <a:ext cx="1926098" cy="1926098"/>
          </a:xfrm>
          <a:prstGeom prst="rect">
            <a:avLst/>
          </a:prstGeom>
          <a:noFill/>
          <a:ln>
            <a:noFill/>
          </a:ln>
        </p:spPr>
      </p:pic>
      <p:sp>
        <p:nvSpPr>
          <p:cNvPr id="88" name="Google Shape;88;p13"/>
          <p:cNvSpPr/>
          <p:nvPr/>
        </p:nvSpPr>
        <p:spPr>
          <a:xfrm>
            <a:off x="1589" y="62686"/>
            <a:ext cx="12190416" cy="3712260"/>
          </a:xfrm>
          <a:custGeom>
            <a:rect b="b" l="l" r="r" t="t"/>
            <a:pathLst>
              <a:path extrusionOk="0" h="1168" w="3840">
                <a:moveTo>
                  <a:pt x="3840" y="496"/>
                </a:moveTo>
                <a:cubicBezTo>
                  <a:pt x="3840" y="772"/>
                  <a:pt x="3840" y="772"/>
                  <a:pt x="3840" y="772"/>
                </a:cubicBezTo>
                <a:cubicBezTo>
                  <a:pt x="3840" y="772"/>
                  <a:pt x="3324" y="1168"/>
                  <a:pt x="2632" y="868"/>
                </a:cubicBezTo>
                <a:cubicBezTo>
                  <a:pt x="1940" y="568"/>
                  <a:pt x="1136" y="80"/>
                  <a:pt x="600" y="172"/>
                </a:cubicBezTo>
                <a:cubicBezTo>
                  <a:pt x="64" y="264"/>
                  <a:pt x="0" y="788"/>
                  <a:pt x="0" y="788"/>
                </a:cubicBezTo>
                <a:cubicBezTo>
                  <a:pt x="0" y="306"/>
                  <a:pt x="0" y="306"/>
                  <a:pt x="0" y="306"/>
                </a:cubicBezTo>
                <a:cubicBezTo>
                  <a:pt x="0" y="306"/>
                  <a:pt x="264" y="0"/>
                  <a:pt x="988" y="86"/>
                </a:cubicBezTo>
                <a:cubicBezTo>
                  <a:pt x="1755" y="178"/>
                  <a:pt x="2972" y="996"/>
                  <a:pt x="3840" y="496"/>
                </a:cubicBezTo>
                <a:close/>
              </a:path>
            </a:pathLst>
          </a:custGeom>
          <a:solidFill>
            <a:srgbClr val="50508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 name="Google Shape;89;p13"/>
          <p:cNvSpPr/>
          <p:nvPr/>
        </p:nvSpPr>
        <p:spPr>
          <a:xfrm>
            <a:off x="1589" y="-354013"/>
            <a:ext cx="12190416" cy="3582339"/>
          </a:xfrm>
          <a:custGeom>
            <a:rect b="b" l="l" r="r" t="t"/>
            <a:pathLst>
              <a:path extrusionOk="0" h="1127" w="3840">
                <a:moveTo>
                  <a:pt x="3840" y="627"/>
                </a:moveTo>
                <a:cubicBezTo>
                  <a:pt x="3840" y="784"/>
                  <a:pt x="3840" y="784"/>
                  <a:pt x="3840" y="784"/>
                </a:cubicBezTo>
                <a:cubicBezTo>
                  <a:pt x="3200" y="1108"/>
                  <a:pt x="2664" y="840"/>
                  <a:pt x="1504" y="420"/>
                </a:cubicBezTo>
                <a:cubicBezTo>
                  <a:pt x="344" y="0"/>
                  <a:pt x="0" y="568"/>
                  <a:pt x="0" y="568"/>
                </a:cubicBezTo>
                <a:cubicBezTo>
                  <a:pt x="0" y="437"/>
                  <a:pt x="0" y="437"/>
                  <a:pt x="0" y="437"/>
                </a:cubicBezTo>
                <a:cubicBezTo>
                  <a:pt x="0" y="437"/>
                  <a:pt x="264" y="131"/>
                  <a:pt x="988" y="217"/>
                </a:cubicBezTo>
                <a:cubicBezTo>
                  <a:pt x="1755" y="309"/>
                  <a:pt x="2972" y="1127"/>
                  <a:pt x="3840" y="627"/>
                </a:cubicBezTo>
                <a:close/>
              </a:path>
            </a:pathLst>
          </a:custGeom>
          <a:solidFill>
            <a:srgbClr val="48488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13"/>
          <p:cNvSpPr txBox="1"/>
          <p:nvPr>
            <p:ph type="ctrTitle"/>
          </p:nvPr>
        </p:nvSpPr>
        <p:spPr>
          <a:xfrm>
            <a:off x="838200" y="2100181"/>
            <a:ext cx="6159600" cy="23877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lt1"/>
              </a:buClr>
              <a:buSzPts val="6000"/>
              <a:buFont typeface="Calibri"/>
              <a:buNone/>
              <a:defRPr sz="6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3"/>
          <p:cNvSpPr txBox="1"/>
          <p:nvPr>
            <p:ph idx="1" type="subTitle"/>
          </p:nvPr>
        </p:nvSpPr>
        <p:spPr>
          <a:xfrm>
            <a:off x="838200" y="4874148"/>
            <a:ext cx="9144000" cy="938400"/>
          </a:xfrm>
          <a:prstGeom prst="rect">
            <a:avLst/>
          </a:prstGeom>
          <a:noFill/>
          <a:ln>
            <a:noFill/>
          </a:ln>
        </p:spPr>
        <p:txBody>
          <a:bodyPr anchorCtr="0" anchor="t" bIns="0" lIns="0" spcFirstLastPara="1" rIns="0" wrap="square" tIns="0">
            <a:normAutofit/>
          </a:bodyPr>
          <a:lstStyle>
            <a:lvl1pPr lvl="0" rtl="0" algn="l">
              <a:lnSpc>
                <a:spcPct val="90000"/>
              </a:lnSpc>
              <a:spcBef>
                <a:spcPts val="1000"/>
              </a:spcBef>
              <a:spcAft>
                <a:spcPts val="0"/>
              </a:spcAft>
              <a:buClr>
                <a:schemeClr val="lt1"/>
              </a:buClr>
              <a:buSzPts val="2000"/>
              <a:buNone/>
              <a:defRPr sz="2000">
                <a:solidFill>
                  <a:schemeClr val="lt1"/>
                </a:solidFill>
                <a:latin typeface="Calibri"/>
                <a:ea typeface="Calibri"/>
                <a:cs typeface="Calibri"/>
                <a:sym typeface="Calibri"/>
              </a:defRPr>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2" name="Google Shape;92;p13"/>
          <p:cNvSpPr txBox="1"/>
          <p:nvPr/>
        </p:nvSpPr>
        <p:spPr>
          <a:xfrm>
            <a:off x="9066633" y="555456"/>
            <a:ext cx="32679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NKCyber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grpSp>
        <p:nvGrpSpPr>
          <p:cNvPr id="95" name="Google Shape;95;p14"/>
          <p:cNvGrpSpPr/>
          <p:nvPr/>
        </p:nvGrpSpPr>
        <p:grpSpPr>
          <a:xfrm>
            <a:off x="-58189" y="5312088"/>
            <a:ext cx="12192000" cy="1909138"/>
            <a:chOff x="0" y="4948862"/>
            <a:chExt cx="12192000" cy="1909138"/>
          </a:xfrm>
        </p:grpSpPr>
        <p:sp>
          <p:nvSpPr>
            <p:cNvPr id="96" name="Google Shape;96;p14"/>
            <p:cNvSpPr/>
            <p:nvPr/>
          </p:nvSpPr>
          <p:spPr>
            <a:xfrm>
              <a:off x="0" y="4948862"/>
              <a:ext cx="12192000" cy="1909138"/>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97" name="Google Shape;97;p14"/>
            <p:cNvSpPr/>
            <p:nvPr/>
          </p:nvSpPr>
          <p:spPr>
            <a:xfrm>
              <a:off x="0" y="5563852"/>
              <a:ext cx="12192000" cy="1293441"/>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grpSp>
      <p:sp>
        <p:nvSpPr>
          <p:cNvPr id="98" name="Google Shape;98;p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02" name="Google Shape;102;p14"/>
          <p:cNvGrpSpPr/>
          <p:nvPr/>
        </p:nvGrpSpPr>
        <p:grpSpPr>
          <a:xfrm rot="10800000">
            <a:off x="0" y="-829864"/>
            <a:ext cx="12192000" cy="1909138"/>
            <a:chOff x="0" y="4948862"/>
            <a:chExt cx="12192000" cy="1909138"/>
          </a:xfrm>
        </p:grpSpPr>
        <p:sp>
          <p:nvSpPr>
            <p:cNvPr id="103" name="Google Shape;103;p14"/>
            <p:cNvSpPr/>
            <p:nvPr/>
          </p:nvSpPr>
          <p:spPr>
            <a:xfrm>
              <a:off x="0" y="4948862"/>
              <a:ext cx="12192000" cy="1909138"/>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104" name="Google Shape;104;p14"/>
            <p:cNvSpPr/>
            <p:nvPr/>
          </p:nvSpPr>
          <p:spPr>
            <a:xfrm>
              <a:off x="0" y="5563852"/>
              <a:ext cx="12192000" cy="1293441"/>
            </a:xfrm>
            <a:custGeom>
              <a:rect b="b" l="l" r="r" t="t"/>
              <a:pathLst>
                <a:path extrusionOk="0" h="1909138" w="12192000">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50508E">
                <a:alpha val="94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8130968" y="7"/>
            <a:ext cx="4060732" cy="2707359"/>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797467" y="2869796"/>
            <a:ext cx="10962900" cy="11184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p:txBody>
      </p:sp>
      <p:sp>
        <p:nvSpPr>
          <p:cNvPr id="27" name="Google Shape;27;p3"/>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5204762"/>
            <a:ext cx="12191695" cy="1653192"/>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6" name="Google Shape;36;p4"/>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37" name="Google Shape;37;p4"/>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0" name="Google Shape;40;p5"/>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1" name="Google Shape;41;p5"/>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2" name="Google Shape;42;p5"/>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45" name="Google Shape;45;p6"/>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8" name="Google Shape;48;p7"/>
          <p:cNvSpPr txBox="1"/>
          <p:nvPr>
            <p:ph idx="1" type="body"/>
          </p:nvPr>
        </p:nvSpPr>
        <p:spPr>
          <a:xfrm>
            <a:off x="415600" y="1954405"/>
            <a:ext cx="3744000" cy="41376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49" name="Google Shape;49;p7"/>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8130968" y="7"/>
            <a:ext cx="4060732" cy="2707359"/>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653667" y="701800"/>
            <a:ext cx="74916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58" name="Google Shape;58;p8"/>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61" name="Google Shape;61;p9"/>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354000" y="1534800"/>
            <a:ext cx="5393700" cy="2085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63" name="Google Shape;63;p9"/>
          <p:cNvSpPr txBox="1"/>
          <p:nvPr>
            <p:ph idx="1" type="subTitle"/>
          </p:nvPr>
        </p:nvSpPr>
        <p:spPr>
          <a:xfrm>
            <a:off x="354000" y="3692002"/>
            <a:ext cx="5393700" cy="16923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4" name="Google Shape;64;p9"/>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04165" lvl="0" marL="457200">
              <a:lnSpc>
                <a:spcPct val="80000"/>
              </a:lnSpc>
              <a:spcBef>
                <a:spcPts val="0"/>
              </a:spcBef>
              <a:spcAft>
                <a:spcPts val="0"/>
              </a:spcAft>
              <a:buClr>
                <a:srgbClr val="000000"/>
              </a:buClr>
              <a:buSzPts val="1190"/>
              <a:buFont typeface="Arial"/>
              <a:buChar char="•"/>
              <a:defRPr sz="2000">
                <a:solidFill>
                  <a:schemeClr val="lt1"/>
                </a:solidFill>
              </a:defRPr>
            </a:lvl1pPr>
            <a:lvl2pPr indent="-304165" lvl="1" marL="914400">
              <a:lnSpc>
                <a:spcPct val="80000"/>
              </a:lnSpc>
              <a:spcBef>
                <a:spcPts val="0"/>
              </a:spcBef>
              <a:spcAft>
                <a:spcPts val="0"/>
              </a:spcAft>
              <a:buClr>
                <a:srgbClr val="000000"/>
              </a:buClr>
              <a:buSzPts val="1190"/>
              <a:buFont typeface="Arial"/>
              <a:buChar char="○"/>
              <a:defRPr sz="2000">
                <a:solidFill>
                  <a:schemeClr val="lt1"/>
                </a:solidFill>
              </a:defRPr>
            </a:lvl2pPr>
            <a:lvl3pPr indent="-304164" lvl="2" marL="1371600">
              <a:lnSpc>
                <a:spcPct val="80000"/>
              </a:lnSpc>
              <a:spcBef>
                <a:spcPts val="0"/>
              </a:spcBef>
              <a:spcAft>
                <a:spcPts val="0"/>
              </a:spcAft>
              <a:buClr>
                <a:srgbClr val="000000"/>
              </a:buClr>
              <a:buSzPts val="1190"/>
              <a:buFont typeface="Arial"/>
              <a:buChar char="■"/>
              <a:defRPr sz="2000">
                <a:solidFill>
                  <a:schemeClr val="lt1"/>
                </a:solidFill>
              </a:defRPr>
            </a:lvl3pPr>
            <a:lvl4pPr indent="-304164" lvl="3" marL="1828800">
              <a:spcBef>
                <a:spcPts val="0"/>
              </a:spcBef>
              <a:spcAft>
                <a:spcPts val="0"/>
              </a:spcAft>
              <a:buClr>
                <a:srgbClr val="000000"/>
              </a:buClr>
              <a:buSzPts val="1190"/>
              <a:buFont typeface="Arial"/>
              <a:buChar char="●"/>
              <a:defRPr>
                <a:solidFill>
                  <a:schemeClr val="lt1"/>
                </a:solidFill>
              </a:defRPr>
            </a:lvl4pPr>
            <a:lvl5pPr indent="-304164" lvl="4" marL="2286000">
              <a:spcBef>
                <a:spcPts val="0"/>
              </a:spcBef>
              <a:spcAft>
                <a:spcPts val="0"/>
              </a:spcAft>
              <a:buClr>
                <a:srgbClr val="000000"/>
              </a:buClr>
              <a:buSzPts val="1190"/>
              <a:buFont typeface="Arial"/>
              <a:buChar char="○"/>
              <a:defRPr>
                <a:solidFill>
                  <a:schemeClr val="lt1"/>
                </a:solidFill>
              </a:defRPr>
            </a:lvl5pPr>
            <a:lvl6pPr indent="-304164" lvl="5" marL="2743200">
              <a:spcBef>
                <a:spcPts val="0"/>
              </a:spcBef>
              <a:spcAft>
                <a:spcPts val="0"/>
              </a:spcAft>
              <a:buClr>
                <a:srgbClr val="000000"/>
              </a:buClr>
              <a:buSzPts val="1190"/>
              <a:buFont typeface="Arial"/>
              <a:buChar char="■"/>
              <a:defRPr>
                <a:solidFill>
                  <a:schemeClr val="lt1"/>
                </a:solidFill>
              </a:defRPr>
            </a:lvl6pPr>
            <a:lvl7pPr indent="-304164" lvl="6" marL="3200400">
              <a:spcBef>
                <a:spcPts val="0"/>
              </a:spcBef>
              <a:spcAft>
                <a:spcPts val="0"/>
              </a:spcAft>
              <a:buClr>
                <a:srgbClr val="000000"/>
              </a:buClr>
              <a:buSzPts val="1190"/>
              <a:buFont typeface="Arial"/>
              <a:buChar char="●"/>
              <a:defRPr>
                <a:solidFill>
                  <a:schemeClr val="lt1"/>
                </a:solidFill>
              </a:defRPr>
            </a:lvl7pPr>
            <a:lvl8pPr indent="-304165" lvl="7" marL="3657600">
              <a:spcBef>
                <a:spcPts val="0"/>
              </a:spcBef>
              <a:spcAft>
                <a:spcPts val="0"/>
              </a:spcAft>
              <a:buClr>
                <a:srgbClr val="000000"/>
              </a:buClr>
              <a:buSzPts val="1190"/>
              <a:buFont typeface="Arial"/>
              <a:buChar char="○"/>
              <a:defRPr>
                <a:solidFill>
                  <a:schemeClr val="lt1"/>
                </a:solidFill>
              </a:defRPr>
            </a:lvl8pPr>
            <a:lvl9pPr indent="-304165" lvl="8" marL="4114800">
              <a:spcBef>
                <a:spcPts val="0"/>
              </a:spcBef>
              <a:spcAft>
                <a:spcPts val="0"/>
              </a:spcAft>
              <a:buClr>
                <a:srgbClr val="000000"/>
              </a:buClr>
              <a:buSzPts val="1190"/>
              <a:buFont typeface="Arial"/>
              <a:buChar char="■"/>
              <a:defRPr>
                <a:solidFill>
                  <a:schemeClr val="lt1"/>
                </a:solidFill>
              </a:defRPr>
            </a:lvl9pPr>
          </a:lstStyle>
          <a:p/>
        </p:txBody>
      </p:sp>
      <p:sp>
        <p:nvSpPr>
          <p:cNvPr id="65" name="Google Shape;65;p9"/>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426000" y="5640767"/>
            <a:ext cx="7998300" cy="7983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68" name="Google Shape;68;p10"/>
          <p:cNvSpPr txBox="1"/>
          <p:nvPr>
            <p:ph idx="12" type="sldNum"/>
          </p:nvPr>
        </p:nvSpPr>
        <p:spPr>
          <a:xfrm>
            <a:off x="11280575" y="6201587"/>
            <a:ext cx="731700" cy="524700"/>
          </a:xfrm>
          <a:prstGeom prst="rect">
            <a:avLst/>
          </a:prstGeom>
        </p:spPr>
        <p:txBody>
          <a:bodyPr anchorCtr="0" anchor="ctr" bIns="121900" lIns="121900" spcFirstLastPara="1" rIns="121900" wrap="square" tIns="12190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indent="-349250" lvl="1" marL="914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indent="-349250" lvl="2" marL="1371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indent="-349250" lvl="3" marL="1828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indent="-349250" lvl="4" marL="22860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indent="-349250" lvl="5" marL="27432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indent="-349250" lvl="6" marL="32004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indent="-349250" lvl="7" marL="36576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indent="-349250" lvl="8" marL="41148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www.youtube.com/watch?v=jecy0RSRbdg" TargetMode="External"/><Relationship Id="rId5"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hyperlink" Target="http://www.youtube.com/watch?v=UjN6VrpEiCE" TargetMode="External"/><Relationship Id="rId5"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hyperlink" Target="http://www.youtube.com/watch?v=W2LNoD3Qp88" TargetMode="External"/><Relationship Id="rId5"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19.png"/><Relationship Id="rId5" Type="http://schemas.openxmlformats.org/officeDocument/2006/relationships/hyperlink" Target="http://www.youtube.com/watch?v=W2LNoD3Qp88" TargetMode="External"/><Relationship Id="rId6"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hyperlink" Target="http://www.youtube.com/watch?v=-4FffgQ6co0" TargetMode="External"/><Relationship Id="rId5"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hyperlink" Target="http://www.youtube.com/watch?v=QSrCEGvSLVo" TargetMode="External"/><Relationship Id="rId7"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QSrCEGvSLVo" TargetMode="External"/><Relationship Id="rId4" Type="http://schemas.openxmlformats.org/officeDocument/2006/relationships/image" Target="../media/image31.jpg"/><Relationship Id="rId5"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hyperlink" Target="http://www.youtube.com/watch?v=QSrCEGvSLVo" TargetMode="External"/><Relationship Id="rId5"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iscord.gg/q985p7V3PG" TargetMode="External"/><Relationship Id="rId4" Type="http://schemas.openxmlformats.org/officeDocument/2006/relationships/image" Target="../media/image16.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s://cglink.me/2vf/s1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cryptohack.org/register/" TargetMode="External"/><Relationship Id="rId4" Type="http://schemas.openxmlformats.org/officeDocument/2006/relationships/hyperlink" Target="https://www.dcode.fr/caesar-cipher" TargetMode="External"/><Relationship Id="rId5"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cryptohack.org/" TargetMode="External"/><Relationship Id="rId4" Type="http://schemas.openxmlformats.org/officeDocument/2006/relationships/image" Target="../media/image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ctrTitle"/>
          </p:nvPr>
        </p:nvSpPr>
        <p:spPr>
          <a:xfrm>
            <a:off x="1524000" y="1128463"/>
            <a:ext cx="9144000" cy="23877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6000"/>
              <a:buFont typeface="Calibri"/>
              <a:buNone/>
            </a:pPr>
            <a:r>
              <a:rPr lang="en-US"/>
              <a:t>CryptoHack</a:t>
            </a:r>
            <a:endParaRPr/>
          </a:p>
        </p:txBody>
      </p:sp>
      <p:sp>
        <p:nvSpPr>
          <p:cNvPr id="110" name="Google Shape;110;p15"/>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lang="en-US">
                <a:solidFill>
                  <a:schemeClr val="lt1"/>
                </a:solidFill>
              </a:rPr>
              <a:t>GH 224 - ᕕ(⌐■_■)ᕗ ♪♬</a:t>
            </a:r>
            <a:endParaRPr i="0" sz="2800" u="none" cap="none" strike="noStrike">
              <a:solidFill>
                <a:schemeClr val="lt1"/>
              </a:solidFill>
              <a:latin typeface="Consolas"/>
              <a:ea typeface="Consolas"/>
              <a:cs typeface="Consolas"/>
              <a:sym typeface="Consolas"/>
            </a:endParaRPr>
          </a:p>
        </p:txBody>
      </p:sp>
      <p:sp>
        <p:nvSpPr>
          <p:cNvPr id="111" name="Google Shape;111;p15"/>
          <p:cNvSpPr/>
          <p:nvPr/>
        </p:nvSpPr>
        <p:spPr>
          <a:xfrm>
            <a:off x="7682163" y="132347"/>
            <a:ext cx="1305426" cy="1521995"/>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112" name="Google Shape;112;p15"/>
          <p:cNvPicPr preferRelativeResize="0"/>
          <p:nvPr/>
        </p:nvPicPr>
        <p:blipFill rotWithShape="1">
          <a:blip r:embed="rId3">
            <a:alphaModFix/>
          </a:blip>
          <a:srcRect b="0" l="0" r="0" t="0"/>
          <a:stretch/>
        </p:blipFill>
        <p:spPr>
          <a:xfrm>
            <a:off x="7471610" y="48126"/>
            <a:ext cx="1564104" cy="1678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Challenge 1 - Finding Flags</a:t>
            </a:r>
            <a:endParaRPr/>
          </a:p>
        </p:txBody>
      </p:sp>
      <p:pic>
        <p:nvPicPr>
          <p:cNvPr id="185" name="Google Shape;185;p24"/>
          <p:cNvPicPr preferRelativeResize="0"/>
          <p:nvPr/>
        </p:nvPicPr>
        <p:blipFill>
          <a:blip r:embed="rId3">
            <a:alphaModFix/>
          </a:blip>
          <a:stretch>
            <a:fillRect/>
          </a:stretch>
        </p:blipFill>
        <p:spPr>
          <a:xfrm>
            <a:off x="0" y="2091497"/>
            <a:ext cx="12192000" cy="22894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p>
            <a:pPr indent="0" lvl="0" marL="0" rtl="0" algn="l">
              <a:lnSpc>
                <a:spcPct val="90000"/>
              </a:lnSpc>
              <a:spcBef>
                <a:spcPts val="0"/>
              </a:spcBef>
              <a:spcAft>
                <a:spcPts val="0"/>
              </a:spcAft>
              <a:buNone/>
            </a:pPr>
            <a:r>
              <a:rPr lang="en-US"/>
              <a:t>Challenge 2 - Great Snakes</a:t>
            </a:r>
            <a:endParaRPr/>
          </a:p>
        </p:txBody>
      </p:sp>
      <p:sp>
        <p:nvSpPr>
          <p:cNvPr id="191" name="Google Shape;191;p25"/>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192" name="Google Shape;192;p25"/>
          <p:cNvPicPr preferRelativeResize="0"/>
          <p:nvPr/>
        </p:nvPicPr>
        <p:blipFill>
          <a:blip r:embed="rId3">
            <a:alphaModFix/>
          </a:blip>
          <a:stretch>
            <a:fillRect/>
          </a:stretch>
        </p:blipFill>
        <p:spPr>
          <a:xfrm>
            <a:off x="0" y="1345786"/>
            <a:ext cx="12191999" cy="41664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2 - Great Snakes</a:t>
            </a:r>
            <a:endParaRPr/>
          </a:p>
        </p:txBody>
      </p:sp>
      <p:sp>
        <p:nvSpPr>
          <p:cNvPr id="198" name="Google Shape;198;p2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99" name="Google Shape;199;p26"/>
          <p:cNvPicPr preferRelativeResize="0"/>
          <p:nvPr/>
        </p:nvPicPr>
        <p:blipFill rotWithShape="1">
          <a:blip r:embed="rId3">
            <a:alphaModFix/>
          </a:blip>
          <a:srcRect b="2997" l="616" r="0" t="0"/>
          <a:stretch/>
        </p:blipFill>
        <p:spPr>
          <a:xfrm>
            <a:off x="484750" y="1639825"/>
            <a:ext cx="11291550" cy="2455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7"/>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Challenge 3 - ASCII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5" name="Google Shape;205;p27"/>
          <p:cNvSpPr txBox="1"/>
          <p:nvPr>
            <p:ph idx="1" type="body"/>
          </p:nvPr>
        </p:nvSpPr>
        <p:spPr>
          <a:xfrm>
            <a:off x="415600" y="4894256"/>
            <a:ext cx="11360700" cy="1197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Give it a shot! You have 4 minutes!</a:t>
            </a:r>
            <a:endParaRPr/>
          </a:p>
        </p:txBody>
      </p:sp>
      <p:pic>
        <p:nvPicPr>
          <p:cNvPr id="206" name="Google Shape;206;p27"/>
          <p:cNvPicPr preferRelativeResize="0"/>
          <p:nvPr/>
        </p:nvPicPr>
        <p:blipFill>
          <a:blip r:embed="rId3">
            <a:alphaModFix/>
          </a:blip>
          <a:stretch>
            <a:fillRect/>
          </a:stretch>
        </p:blipFill>
        <p:spPr>
          <a:xfrm>
            <a:off x="-50" y="1447043"/>
            <a:ext cx="12192001" cy="3262014"/>
          </a:xfrm>
          <a:prstGeom prst="rect">
            <a:avLst/>
          </a:prstGeom>
          <a:noFill/>
          <a:ln>
            <a:noFill/>
          </a:ln>
        </p:spPr>
      </p:pic>
      <p:pic>
        <p:nvPicPr>
          <p:cNvPr descr="Beautiful numbers silently count down to 00:00, then alert you with a gentle bell. [Ultra HD 4K]" id="207" name="Google Shape;207;p27" title="4 MINUTE TIMER 🔔 Gentle Alarm [Ultra HD 4K]">
            <a:hlinkClick r:id="rId4"/>
          </p:cNvPr>
          <p:cNvPicPr preferRelativeResize="0"/>
          <p:nvPr/>
        </p:nvPicPr>
        <p:blipFill>
          <a:blip r:embed="rId5">
            <a:alphaModFix/>
          </a:blip>
          <a:stretch>
            <a:fillRect/>
          </a:stretch>
        </p:blipFill>
        <p:spPr>
          <a:xfrm>
            <a:off x="5439575" y="47991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ph type="title"/>
          </p:nvPr>
        </p:nvSpPr>
        <p:spPr>
          <a:xfrm>
            <a:off x="769350" y="-1995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3 - </a:t>
            </a:r>
            <a:r>
              <a:rPr lang="en-US"/>
              <a:t>ASCII</a:t>
            </a:r>
            <a:endParaRPr/>
          </a:p>
        </p:txBody>
      </p:sp>
      <p:sp>
        <p:nvSpPr>
          <p:cNvPr id="213" name="Google Shape;213;p2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14" name="Google Shape;214;p28"/>
          <p:cNvPicPr preferRelativeResize="0"/>
          <p:nvPr/>
        </p:nvPicPr>
        <p:blipFill>
          <a:blip r:embed="rId3">
            <a:alphaModFix/>
          </a:blip>
          <a:stretch>
            <a:fillRect/>
          </a:stretch>
        </p:blipFill>
        <p:spPr>
          <a:xfrm>
            <a:off x="257588" y="779500"/>
            <a:ext cx="11676828" cy="6078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332975" y="-8"/>
            <a:ext cx="11360700" cy="810300"/>
          </a:xfrm>
          <a:prstGeom prst="rect">
            <a:avLst/>
          </a:prstGeom>
        </p:spPr>
        <p:txBody>
          <a:bodyPr anchorCtr="0" anchor="t" bIns="121900" lIns="121900" spcFirstLastPara="1" rIns="121900" wrap="square" tIns="121900">
            <a:normAutofit/>
          </a:bodyPr>
          <a:lstStyle/>
          <a:p>
            <a:pPr indent="0" lvl="0" marL="0" rtl="0" algn="l">
              <a:lnSpc>
                <a:spcPct val="90000"/>
              </a:lnSpc>
              <a:spcBef>
                <a:spcPts val="0"/>
              </a:spcBef>
              <a:spcAft>
                <a:spcPts val="0"/>
              </a:spcAft>
              <a:buNone/>
            </a:pPr>
            <a:r>
              <a:rPr lang="en-US"/>
              <a:t>Challenge 4 - Hex</a:t>
            </a:r>
            <a:endParaRPr/>
          </a:p>
        </p:txBody>
      </p:sp>
      <p:sp>
        <p:nvSpPr>
          <p:cNvPr id="220" name="Google Shape;220;p29"/>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221" name="Google Shape;221;p29"/>
          <p:cNvPicPr preferRelativeResize="0"/>
          <p:nvPr/>
        </p:nvPicPr>
        <p:blipFill>
          <a:blip r:embed="rId3">
            <a:alphaModFix/>
          </a:blip>
          <a:stretch>
            <a:fillRect/>
          </a:stretch>
        </p:blipFill>
        <p:spPr>
          <a:xfrm>
            <a:off x="-50" y="810299"/>
            <a:ext cx="12192000" cy="4500403"/>
          </a:xfrm>
          <a:prstGeom prst="rect">
            <a:avLst/>
          </a:prstGeom>
          <a:noFill/>
          <a:ln>
            <a:noFill/>
          </a:ln>
        </p:spPr>
      </p:pic>
      <p:sp>
        <p:nvSpPr>
          <p:cNvPr id="222" name="Google Shape;222;p29"/>
          <p:cNvSpPr txBox="1"/>
          <p:nvPr>
            <p:ph idx="1" type="body"/>
          </p:nvPr>
        </p:nvSpPr>
        <p:spPr>
          <a:xfrm>
            <a:off x="415600" y="5252306"/>
            <a:ext cx="11360700" cy="1197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Give it a shot! You have 2 minutes!</a:t>
            </a:r>
            <a:endParaRPr/>
          </a:p>
        </p:txBody>
      </p:sp>
      <p:pic>
        <p:nvPicPr>
          <p:cNvPr descr="Beautiful numbers silently count down to 00:00, then alert you with a gentle bell. [Full HD]" id="223" name="Google Shape;223;p29" title="2 MINUTE TIMER 🔔 Gentle Alarm [Full HD]">
            <a:hlinkClick r:id="rId4"/>
          </p:cNvPr>
          <p:cNvPicPr preferRelativeResize="0"/>
          <p:nvPr/>
        </p:nvPicPr>
        <p:blipFill>
          <a:blip r:embed="rId5">
            <a:alphaModFix/>
          </a:blip>
          <a:stretch>
            <a:fillRect/>
          </a:stretch>
        </p:blipFill>
        <p:spPr>
          <a:xfrm>
            <a:off x="5439575" y="5310700"/>
            <a:ext cx="2867150" cy="161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4 - </a:t>
            </a:r>
            <a:r>
              <a:rPr lang="en-US"/>
              <a:t>Hex</a:t>
            </a:r>
            <a:endParaRPr/>
          </a:p>
        </p:txBody>
      </p:sp>
      <p:sp>
        <p:nvSpPr>
          <p:cNvPr id="229" name="Google Shape;229;p3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30" name="Google Shape;230;p30"/>
          <p:cNvPicPr preferRelativeResize="0"/>
          <p:nvPr/>
        </p:nvPicPr>
        <p:blipFill>
          <a:blip r:embed="rId3">
            <a:alphaModFix/>
          </a:blip>
          <a:stretch>
            <a:fillRect/>
          </a:stretch>
        </p:blipFill>
        <p:spPr>
          <a:xfrm>
            <a:off x="3" y="2928597"/>
            <a:ext cx="12192000" cy="12357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415600" y="546667"/>
            <a:ext cx="11360700" cy="810300"/>
          </a:xfrm>
          <a:prstGeom prst="rect">
            <a:avLst/>
          </a:prstGeom>
        </p:spPr>
        <p:txBody>
          <a:bodyPr anchorCtr="0" anchor="t" bIns="121900" lIns="121900" spcFirstLastPara="1" rIns="121900" wrap="square" tIns="121900">
            <a:normAutofit/>
          </a:bodyPr>
          <a:lstStyle/>
          <a:p>
            <a:pPr indent="0" lvl="0" marL="0" rtl="0" algn="l">
              <a:lnSpc>
                <a:spcPct val="90000"/>
              </a:lnSpc>
              <a:spcBef>
                <a:spcPts val="0"/>
              </a:spcBef>
              <a:spcAft>
                <a:spcPts val="0"/>
              </a:spcAft>
              <a:buNone/>
            </a:pPr>
            <a:r>
              <a:rPr lang="en-US"/>
              <a:t>Challenge 5 - Base64</a:t>
            </a:r>
            <a:endParaRPr/>
          </a:p>
        </p:txBody>
      </p:sp>
      <p:sp>
        <p:nvSpPr>
          <p:cNvPr id="236" name="Google Shape;236;p31"/>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237" name="Google Shape;237;p31"/>
          <p:cNvPicPr preferRelativeResize="0"/>
          <p:nvPr/>
        </p:nvPicPr>
        <p:blipFill>
          <a:blip r:embed="rId3">
            <a:alphaModFix/>
          </a:blip>
          <a:stretch>
            <a:fillRect/>
          </a:stretch>
        </p:blipFill>
        <p:spPr>
          <a:xfrm>
            <a:off x="152400" y="1356964"/>
            <a:ext cx="12191999" cy="3932372"/>
          </a:xfrm>
          <a:prstGeom prst="rect">
            <a:avLst/>
          </a:prstGeom>
          <a:noFill/>
          <a:ln>
            <a:noFill/>
          </a:ln>
        </p:spPr>
      </p:pic>
      <p:sp>
        <p:nvSpPr>
          <p:cNvPr id="238" name="Google Shape;238;p31"/>
          <p:cNvSpPr txBox="1"/>
          <p:nvPr>
            <p:ph idx="1" type="body"/>
          </p:nvPr>
        </p:nvSpPr>
        <p:spPr>
          <a:xfrm>
            <a:off x="415600" y="5289331"/>
            <a:ext cx="11360700" cy="11976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Give it a shot! You have 5 minutes!</a:t>
            </a:r>
            <a:endParaRPr/>
          </a:p>
        </p:txBody>
      </p:sp>
      <p:pic>
        <p:nvPicPr>
          <p:cNvPr descr="Beautiful numbers silently count down to 00:00, then alert you with a gentle bell. [Full HD]" id="239" name="Google Shape;239;p31" title="5 MINUTE TIMER 🔔 Gentle Alarm [Full HD]">
            <a:hlinkClick r:id="rId4"/>
          </p:cNvPr>
          <p:cNvPicPr preferRelativeResize="0"/>
          <p:nvPr/>
        </p:nvPicPr>
        <p:blipFill>
          <a:blip r:embed="rId5">
            <a:alphaModFix/>
          </a:blip>
          <a:stretch>
            <a:fillRect/>
          </a:stretch>
        </p:blipFill>
        <p:spPr>
          <a:xfrm>
            <a:off x="5412075" y="5289325"/>
            <a:ext cx="2854578" cy="160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5 - Base64</a:t>
            </a:r>
            <a:endParaRPr/>
          </a:p>
        </p:txBody>
      </p:sp>
      <p:sp>
        <p:nvSpPr>
          <p:cNvPr id="245" name="Google Shape;245;p3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6" name="Google Shape;246;p32"/>
          <p:cNvPicPr preferRelativeResize="0"/>
          <p:nvPr/>
        </p:nvPicPr>
        <p:blipFill>
          <a:blip r:embed="rId3">
            <a:alphaModFix/>
          </a:blip>
          <a:stretch>
            <a:fillRect/>
          </a:stretch>
        </p:blipFill>
        <p:spPr>
          <a:xfrm>
            <a:off x="210200" y="1825625"/>
            <a:ext cx="11612599" cy="3564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3"/>
          <p:cNvSpPr txBox="1"/>
          <p:nvPr>
            <p:ph type="title"/>
          </p:nvPr>
        </p:nvSpPr>
        <p:spPr>
          <a:xfrm>
            <a:off x="153950" y="174842"/>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a:t>
            </a:r>
            <a:r>
              <a:rPr lang="en-US"/>
              <a:t>6</a:t>
            </a:r>
            <a:endParaRPr/>
          </a:p>
        </p:txBody>
      </p:sp>
      <p:sp>
        <p:nvSpPr>
          <p:cNvPr id="252" name="Google Shape;252;p33"/>
          <p:cNvSpPr txBox="1"/>
          <p:nvPr>
            <p:ph idx="1" type="body"/>
          </p:nvPr>
        </p:nvSpPr>
        <p:spPr>
          <a:xfrm>
            <a:off x="50" y="4200603"/>
            <a:ext cx="2811900" cy="26574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You have 5 minutes!</a:t>
            </a:r>
            <a:endParaRPr/>
          </a:p>
        </p:txBody>
      </p:sp>
      <p:pic>
        <p:nvPicPr>
          <p:cNvPr id="253" name="Google Shape;253;p33"/>
          <p:cNvPicPr preferRelativeResize="0"/>
          <p:nvPr/>
        </p:nvPicPr>
        <p:blipFill>
          <a:blip r:embed="rId3">
            <a:alphaModFix/>
          </a:blip>
          <a:stretch>
            <a:fillRect/>
          </a:stretch>
        </p:blipFill>
        <p:spPr>
          <a:xfrm>
            <a:off x="2811999" y="0"/>
            <a:ext cx="9380000" cy="5252300"/>
          </a:xfrm>
          <a:prstGeom prst="rect">
            <a:avLst/>
          </a:prstGeom>
          <a:noFill/>
          <a:ln>
            <a:noFill/>
          </a:ln>
        </p:spPr>
      </p:pic>
      <p:pic>
        <p:nvPicPr>
          <p:cNvPr id="254" name="Google Shape;254;p33"/>
          <p:cNvPicPr preferRelativeResize="0"/>
          <p:nvPr/>
        </p:nvPicPr>
        <p:blipFill rotWithShape="1">
          <a:blip r:embed="rId4">
            <a:alphaModFix/>
          </a:blip>
          <a:srcRect b="10193" l="1244" r="0" t="0"/>
          <a:stretch/>
        </p:blipFill>
        <p:spPr>
          <a:xfrm>
            <a:off x="3624550" y="5488600"/>
            <a:ext cx="7655100" cy="727675"/>
          </a:xfrm>
          <a:prstGeom prst="rect">
            <a:avLst/>
          </a:prstGeom>
          <a:noFill/>
          <a:ln>
            <a:noFill/>
          </a:ln>
        </p:spPr>
      </p:pic>
      <p:pic>
        <p:nvPicPr>
          <p:cNvPr descr="Beautiful numbers silently count down to 00:00, then alert you with a gentle bell. [Full HD]" id="255" name="Google Shape;255;p33" title="5 MINUTE TIMER 🔔 Gentle Alarm [Full HD]">
            <a:hlinkClick r:id="rId5"/>
          </p:cNvPr>
          <p:cNvPicPr preferRelativeResize="0"/>
          <p:nvPr/>
        </p:nvPicPr>
        <p:blipFill>
          <a:blip r:embed="rId6">
            <a:alphaModFix/>
          </a:blip>
          <a:stretch>
            <a:fillRect/>
          </a:stretch>
        </p:blipFill>
        <p:spPr>
          <a:xfrm>
            <a:off x="50" y="5252300"/>
            <a:ext cx="2854578" cy="160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 name="Shape 116"/>
        <p:cNvGrpSpPr/>
        <p:nvPr/>
      </p:nvGrpSpPr>
      <p:grpSpPr>
        <a:xfrm>
          <a:off x="0" y="0"/>
          <a:ext cx="0" cy="0"/>
          <a:chOff x="0" y="0"/>
          <a:chExt cx="0" cy="0"/>
        </a:xfrm>
      </p:grpSpPr>
      <p:sp>
        <p:nvSpPr>
          <p:cNvPr id="117" name="Google Shape;117;p16"/>
          <p:cNvSpPr txBox="1"/>
          <p:nvPr/>
        </p:nvSpPr>
        <p:spPr>
          <a:xfrm>
            <a:off x="388350" y="163425"/>
            <a:ext cx="9736200" cy="3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2"/>
                </a:solidFill>
                <a:latin typeface="Roboto"/>
                <a:ea typeface="Roboto"/>
                <a:cs typeface="Roboto"/>
                <a:sym typeface="Roboto"/>
              </a:rPr>
              <a:t>Timing information:</a:t>
            </a:r>
            <a:endParaRPr b="1" sz="2400">
              <a:solidFill>
                <a:schemeClr val="dk2"/>
              </a:solidFill>
              <a:latin typeface="Roboto"/>
              <a:ea typeface="Roboto"/>
              <a:cs typeface="Roboto"/>
              <a:sym typeface="Roboto"/>
            </a:endParaRPr>
          </a:p>
          <a:p>
            <a:pPr indent="-381000" lvl="0" marL="457200" rtl="0" algn="l">
              <a:spcBef>
                <a:spcPts val="0"/>
              </a:spcBef>
              <a:spcAft>
                <a:spcPts val="0"/>
              </a:spcAft>
              <a:buClr>
                <a:schemeClr val="dk2"/>
              </a:buClr>
              <a:buSzPts val="2400"/>
              <a:buFont typeface="Roboto"/>
              <a:buChar char="-"/>
            </a:pPr>
            <a:r>
              <a:rPr lang="en-US" sz="2400">
                <a:solidFill>
                  <a:schemeClr val="dk2"/>
                </a:solidFill>
                <a:latin typeface="Roboto"/>
                <a:ea typeface="Roboto"/>
                <a:cs typeface="Roboto"/>
                <a:sym typeface="Roboto"/>
              </a:rPr>
              <a:t>Meeting starts 6pm</a:t>
            </a:r>
            <a:endParaRPr sz="2400">
              <a:solidFill>
                <a:schemeClr val="dk2"/>
              </a:solidFill>
              <a:latin typeface="Roboto"/>
              <a:ea typeface="Roboto"/>
              <a:cs typeface="Roboto"/>
              <a:sym typeface="Roboto"/>
            </a:endParaRPr>
          </a:p>
          <a:p>
            <a:pPr indent="-381000" lvl="0" marL="457200" rtl="0" algn="l">
              <a:spcBef>
                <a:spcPts val="0"/>
              </a:spcBef>
              <a:spcAft>
                <a:spcPts val="0"/>
              </a:spcAft>
              <a:buClr>
                <a:schemeClr val="dk2"/>
              </a:buClr>
              <a:buSzPts val="2400"/>
              <a:buFont typeface="Roboto"/>
              <a:buChar char="-"/>
            </a:pPr>
            <a:r>
              <a:rPr lang="en-US" sz="2400">
                <a:solidFill>
                  <a:schemeClr val="dk2"/>
                </a:solidFill>
                <a:latin typeface="Roboto"/>
                <a:ea typeface="Roboto"/>
                <a:cs typeface="Roboto"/>
                <a:sym typeface="Roboto"/>
              </a:rPr>
              <a:t>Give 10 minutes for people to talk, show up late, and sign in.</a:t>
            </a:r>
            <a:endParaRPr sz="2400">
              <a:solidFill>
                <a:schemeClr val="dk2"/>
              </a:solidFill>
              <a:latin typeface="Roboto"/>
              <a:ea typeface="Roboto"/>
              <a:cs typeface="Roboto"/>
              <a:sym typeface="Roboto"/>
            </a:endParaRPr>
          </a:p>
          <a:p>
            <a:pPr indent="0" lvl="0" marL="457200" rtl="0" algn="l">
              <a:spcBef>
                <a:spcPts val="0"/>
              </a:spcBef>
              <a:spcAft>
                <a:spcPts val="0"/>
              </a:spcAft>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graphicFrame>
        <p:nvGraphicFramePr>
          <p:cNvPr id="118" name="Google Shape;118;p16"/>
          <p:cNvGraphicFramePr/>
          <p:nvPr/>
        </p:nvGraphicFramePr>
        <p:xfrm>
          <a:off x="993800" y="1600725"/>
          <a:ext cx="3000000" cy="3000000"/>
        </p:xfrm>
        <a:graphic>
          <a:graphicData uri="http://schemas.openxmlformats.org/drawingml/2006/table">
            <a:tbl>
              <a:tblPr>
                <a:noFill/>
                <a:tableStyleId>{C45A3017-19E2-45CF-9A22-B753ACC2B342}</a:tableStyleId>
              </a:tblPr>
              <a:tblGrid>
                <a:gridCol w="2674325"/>
                <a:gridCol w="2049150"/>
              </a:tblGrid>
              <a:tr h="100000">
                <a:tc>
                  <a:txBody>
                    <a:bodyPr/>
                    <a:lstStyle/>
                    <a:p>
                      <a:pPr indent="0" lvl="0" marL="0" rtl="0" algn="l">
                        <a:spcBef>
                          <a:spcPts val="0"/>
                        </a:spcBef>
                        <a:spcAft>
                          <a:spcPts val="0"/>
                        </a:spcAft>
                        <a:buNone/>
                      </a:pPr>
                      <a:r>
                        <a:rPr b="1" lang="en-US"/>
                        <a:t>Challenge</a:t>
                      </a:r>
                      <a:endParaRPr b="1"/>
                    </a:p>
                  </a:txBody>
                  <a:tcPr marT="91425" marB="91425" marR="91425" marL="91425"/>
                </a:tc>
                <a:tc>
                  <a:txBody>
                    <a:bodyPr/>
                    <a:lstStyle/>
                    <a:p>
                      <a:pPr indent="0" lvl="0" marL="0" rtl="0" algn="l">
                        <a:spcBef>
                          <a:spcPts val="0"/>
                        </a:spcBef>
                        <a:spcAft>
                          <a:spcPts val="0"/>
                        </a:spcAft>
                        <a:buNone/>
                      </a:pPr>
                      <a:r>
                        <a:rPr b="1" lang="en-US"/>
                        <a:t>Time</a:t>
                      </a:r>
                      <a:endParaRPr b="1"/>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Finding Flags</a:t>
                      </a:r>
                      <a:endParaRPr/>
                    </a:p>
                  </a:txBody>
                  <a:tcPr marT="91425" marB="91425" marR="91425" marL="91425"/>
                </a:tc>
                <a:tc>
                  <a:txBody>
                    <a:bodyPr/>
                    <a:lstStyle/>
                    <a:p>
                      <a:pPr indent="0" lvl="0" marL="0" rtl="0" algn="l">
                        <a:spcBef>
                          <a:spcPts val="0"/>
                        </a:spcBef>
                        <a:spcAft>
                          <a:spcPts val="0"/>
                        </a:spcAft>
                        <a:buNone/>
                      </a:pPr>
                      <a:r>
                        <a:rPr lang="en-US"/>
                        <a:t>1 minute</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Great Snakes</a:t>
                      </a:r>
                      <a:endParaRPr/>
                    </a:p>
                  </a:txBody>
                  <a:tcPr marT="91425" marB="91425" marR="91425" marL="91425"/>
                </a:tc>
                <a:tc>
                  <a:txBody>
                    <a:bodyPr/>
                    <a:lstStyle/>
                    <a:p>
                      <a:pPr indent="0" lvl="0" marL="0" rtl="0" algn="l">
                        <a:spcBef>
                          <a:spcPts val="0"/>
                        </a:spcBef>
                        <a:spcAft>
                          <a:spcPts val="0"/>
                        </a:spcAft>
                        <a:buNone/>
                      </a:pPr>
                      <a:r>
                        <a:rPr lang="en-US"/>
                        <a:t>3-5</a:t>
                      </a:r>
                      <a:r>
                        <a:rPr lang="en-US"/>
                        <a:t>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ASCII</a:t>
                      </a:r>
                      <a:endParaRPr/>
                    </a:p>
                  </a:txBody>
                  <a:tcPr marT="91425" marB="91425" marR="91425" marL="91425"/>
                </a:tc>
                <a:tc>
                  <a:txBody>
                    <a:bodyPr/>
                    <a:lstStyle/>
                    <a:p>
                      <a:pPr indent="0" lvl="0" marL="0" rtl="0" algn="l">
                        <a:spcBef>
                          <a:spcPts val="0"/>
                        </a:spcBef>
                        <a:spcAft>
                          <a:spcPts val="0"/>
                        </a:spcAft>
                        <a:buNone/>
                      </a:pPr>
                      <a:r>
                        <a:rPr lang="en-US"/>
                        <a:t>4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Hex</a:t>
                      </a:r>
                      <a:endParaRPr/>
                    </a:p>
                  </a:txBody>
                  <a:tcPr marT="91425" marB="91425" marR="91425" marL="91425"/>
                </a:tc>
                <a:tc>
                  <a:txBody>
                    <a:bodyPr/>
                    <a:lstStyle/>
                    <a:p>
                      <a:pPr indent="0" lvl="0" marL="0" rtl="0" algn="l">
                        <a:spcBef>
                          <a:spcPts val="0"/>
                        </a:spcBef>
                        <a:spcAft>
                          <a:spcPts val="0"/>
                        </a:spcAft>
                        <a:buNone/>
                      </a:pPr>
                      <a:r>
                        <a:rPr lang="en-US"/>
                        <a:t>2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Base64</a:t>
                      </a:r>
                      <a:endParaRPr/>
                    </a:p>
                  </a:txBody>
                  <a:tcPr marT="91425" marB="91425" marR="91425" marL="91425"/>
                </a:tc>
                <a:tc>
                  <a:txBody>
                    <a:bodyPr/>
                    <a:lstStyle/>
                    <a:p>
                      <a:pPr indent="0" lvl="0" marL="0" rtl="0" algn="l">
                        <a:spcBef>
                          <a:spcPts val="0"/>
                        </a:spcBef>
                        <a:spcAft>
                          <a:spcPts val="0"/>
                        </a:spcAft>
                        <a:buNone/>
                      </a:pPr>
                      <a:r>
                        <a:rPr lang="en-US"/>
                        <a:t>5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Bytes and Big Integers</a:t>
                      </a:r>
                      <a:endParaRPr/>
                    </a:p>
                  </a:txBody>
                  <a:tcPr marT="91425" marB="91425" marR="91425" marL="91425"/>
                </a:tc>
                <a:tc>
                  <a:txBody>
                    <a:bodyPr/>
                    <a:lstStyle/>
                    <a:p>
                      <a:pPr indent="0" lvl="0" marL="0" rtl="0" algn="l">
                        <a:spcBef>
                          <a:spcPts val="0"/>
                        </a:spcBef>
                        <a:spcAft>
                          <a:spcPts val="0"/>
                        </a:spcAft>
                        <a:buNone/>
                      </a:pPr>
                      <a:r>
                        <a:rPr lang="en-US"/>
                        <a:t>5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XOR Starter</a:t>
                      </a:r>
                      <a:endParaRPr/>
                    </a:p>
                  </a:txBody>
                  <a:tcPr marT="91425" marB="91425" marR="91425" marL="91425"/>
                </a:tc>
                <a:tc>
                  <a:txBody>
                    <a:bodyPr/>
                    <a:lstStyle/>
                    <a:p>
                      <a:pPr indent="0" lvl="0" marL="0" rtl="0" algn="l">
                        <a:spcBef>
                          <a:spcPts val="0"/>
                        </a:spcBef>
                        <a:spcAft>
                          <a:spcPts val="0"/>
                        </a:spcAft>
                        <a:buNone/>
                      </a:pPr>
                      <a:r>
                        <a:rPr lang="en-US"/>
                        <a:t>7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XOR Properties</a:t>
                      </a:r>
                      <a:endParaRPr/>
                    </a:p>
                  </a:txBody>
                  <a:tcPr marT="91425" marB="91425" marR="91425" marL="91425"/>
                </a:tc>
                <a:tc>
                  <a:txBody>
                    <a:bodyPr/>
                    <a:lstStyle/>
                    <a:p>
                      <a:pPr indent="0" lvl="0" marL="0" rtl="0" algn="l">
                        <a:spcBef>
                          <a:spcPts val="0"/>
                        </a:spcBef>
                        <a:spcAft>
                          <a:spcPts val="0"/>
                        </a:spcAft>
                        <a:buNone/>
                      </a:pPr>
                      <a:r>
                        <a:rPr lang="en-US"/>
                        <a:t>15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Favourite byte</a:t>
                      </a:r>
                      <a:endParaRPr/>
                    </a:p>
                  </a:txBody>
                  <a:tcPr marT="91425" marB="91425" marR="91425" marL="91425"/>
                </a:tc>
                <a:tc>
                  <a:txBody>
                    <a:bodyPr/>
                    <a:lstStyle/>
                    <a:p>
                      <a:pPr indent="0" lvl="0" marL="0" rtl="0" algn="l">
                        <a:spcBef>
                          <a:spcPts val="0"/>
                        </a:spcBef>
                        <a:spcAft>
                          <a:spcPts val="0"/>
                        </a:spcAft>
                        <a:buNone/>
                      </a:pPr>
                      <a:r>
                        <a:rPr lang="en-US"/>
                        <a:t>15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lang="en-US"/>
                        <a:t>You either know, XOR you don't</a:t>
                      </a:r>
                      <a:endParaRPr/>
                    </a:p>
                  </a:txBody>
                  <a:tcPr marT="91425" marB="91425" marR="91425" marL="91425"/>
                </a:tc>
                <a:tc>
                  <a:txBody>
                    <a:bodyPr/>
                    <a:lstStyle/>
                    <a:p>
                      <a:pPr indent="0" lvl="0" marL="0" rtl="0" algn="l">
                        <a:spcBef>
                          <a:spcPts val="0"/>
                        </a:spcBef>
                        <a:spcAft>
                          <a:spcPts val="0"/>
                        </a:spcAft>
                        <a:buNone/>
                      </a:pPr>
                      <a:r>
                        <a:rPr lang="en-US"/>
                        <a:t>15 minutes</a:t>
                      </a:r>
                      <a:endParaRPr/>
                    </a:p>
                  </a:txBody>
                  <a:tcPr marT="91425" marB="91425" marR="91425" marL="91425"/>
                </a:tc>
              </a:tr>
              <a:tr h="381000">
                <a:tc>
                  <a:txBody>
                    <a:bodyPr/>
                    <a:lstStyle/>
                    <a:p>
                      <a:pPr indent="0" lvl="0" marL="50800" marR="50800" rtl="0" algn="l">
                        <a:lnSpc>
                          <a:spcPct val="115000"/>
                        </a:lnSpc>
                        <a:spcBef>
                          <a:spcPts val="2300"/>
                        </a:spcBef>
                        <a:spcAft>
                          <a:spcPts val="2300"/>
                        </a:spcAft>
                        <a:buNone/>
                      </a:pPr>
                      <a:r>
                        <a:rPr b="1" lang="en-US"/>
                        <a:t>TOTAL:</a:t>
                      </a:r>
                      <a:endParaRPr b="1"/>
                    </a:p>
                  </a:txBody>
                  <a:tcPr marT="91425" marB="91425" marR="91425" marL="91425"/>
                </a:tc>
                <a:tc>
                  <a:txBody>
                    <a:bodyPr/>
                    <a:lstStyle/>
                    <a:p>
                      <a:pPr indent="0" lvl="0" marL="0" rtl="0" algn="l">
                        <a:spcBef>
                          <a:spcPts val="0"/>
                        </a:spcBef>
                        <a:spcAft>
                          <a:spcPts val="0"/>
                        </a:spcAft>
                        <a:buNone/>
                      </a:pPr>
                      <a:r>
                        <a:rPr lang="en-US"/>
                        <a:t>72-</a:t>
                      </a:r>
                      <a:r>
                        <a:rPr lang="en-US"/>
                        <a:t>74 minutes</a:t>
                      </a:r>
                      <a:endParaRPr/>
                    </a:p>
                  </a:txBody>
                  <a:tcPr marT="91425" marB="91425" marR="91425" marL="91425"/>
                </a:tc>
              </a:tr>
            </a:tbl>
          </a:graphicData>
        </a:graphic>
      </p:graphicFrame>
      <p:sp>
        <p:nvSpPr>
          <p:cNvPr id="119" name="Google Shape;119;p16"/>
          <p:cNvSpPr txBox="1"/>
          <p:nvPr/>
        </p:nvSpPr>
        <p:spPr>
          <a:xfrm>
            <a:off x="5786600" y="1692950"/>
            <a:ext cx="4476600" cy="3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2"/>
                </a:solidFill>
                <a:latin typeface="Roboto"/>
                <a:ea typeface="Roboto"/>
                <a:cs typeface="Roboto"/>
                <a:sym typeface="Roboto"/>
              </a:rPr>
              <a:t>Meeting starts ~6:10</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US" sz="2400">
                <a:solidFill>
                  <a:schemeClr val="dk2"/>
                </a:solidFill>
                <a:latin typeface="Roboto"/>
                <a:ea typeface="Roboto"/>
                <a:cs typeface="Roboto"/>
                <a:sym typeface="Roboto"/>
              </a:rPr>
              <a:t>Assume +20 minutes to explain 10 slides.</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US" sz="2400">
                <a:solidFill>
                  <a:schemeClr val="dk2"/>
                </a:solidFill>
                <a:latin typeface="Roboto"/>
                <a:ea typeface="Roboto"/>
                <a:cs typeface="Roboto"/>
                <a:sym typeface="Roboto"/>
              </a:rPr>
              <a:t>We finishes around ~8:30pm</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US" sz="2400">
                <a:solidFill>
                  <a:schemeClr val="dk2"/>
                </a:solidFill>
                <a:latin typeface="Roboto"/>
                <a:ea typeface="Roboto"/>
                <a:cs typeface="Roboto"/>
                <a:sym typeface="Roboto"/>
              </a:rPr>
              <a:t>with documentation.</a:t>
            </a:r>
            <a:endParaRPr sz="2400">
              <a:solidFill>
                <a:schemeClr val="dk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6 - Bytes and Big Integers</a:t>
            </a:r>
            <a:endParaRPr/>
          </a:p>
        </p:txBody>
      </p:sp>
      <p:sp>
        <p:nvSpPr>
          <p:cNvPr id="261" name="Google Shape;261;p3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62" name="Google Shape;262;p34"/>
          <p:cNvPicPr preferRelativeResize="0"/>
          <p:nvPr/>
        </p:nvPicPr>
        <p:blipFill>
          <a:blip r:embed="rId3">
            <a:alphaModFix/>
          </a:blip>
          <a:stretch>
            <a:fillRect/>
          </a:stretch>
        </p:blipFill>
        <p:spPr>
          <a:xfrm>
            <a:off x="3" y="3376598"/>
            <a:ext cx="12191999" cy="14350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Challenge 7 - XOR Starter</a:t>
            </a:r>
            <a:endParaRPr/>
          </a:p>
        </p:txBody>
      </p:sp>
      <p:sp>
        <p:nvSpPr>
          <p:cNvPr id="268" name="Google Shape;268;p35"/>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269" name="Google Shape;269;p35"/>
          <p:cNvPicPr preferRelativeResize="0"/>
          <p:nvPr/>
        </p:nvPicPr>
        <p:blipFill>
          <a:blip r:embed="rId3">
            <a:alphaModFix/>
          </a:blip>
          <a:stretch>
            <a:fillRect/>
          </a:stretch>
        </p:blipFill>
        <p:spPr>
          <a:xfrm>
            <a:off x="2426475" y="1583825"/>
            <a:ext cx="9765524" cy="5386924"/>
          </a:xfrm>
          <a:prstGeom prst="rect">
            <a:avLst/>
          </a:prstGeom>
          <a:noFill/>
          <a:ln>
            <a:noFill/>
          </a:ln>
        </p:spPr>
      </p:pic>
      <p:sp>
        <p:nvSpPr>
          <p:cNvPr id="270" name="Google Shape;270;p35"/>
          <p:cNvSpPr txBox="1"/>
          <p:nvPr>
            <p:ph idx="1" type="body"/>
          </p:nvPr>
        </p:nvSpPr>
        <p:spPr>
          <a:xfrm>
            <a:off x="50" y="4200603"/>
            <a:ext cx="2811900" cy="26574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You have 7 minutes!</a:t>
            </a:r>
            <a:endParaRPr/>
          </a:p>
        </p:txBody>
      </p:sp>
      <p:pic>
        <p:nvPicPr>
          <p:cNvPr descr="Beautiful numbers silently count down to 00:00, then alert you with a gentle bell. [Full HD]" id="271" name="Google Shape;271;p35" title="7 MINUTE TIMER 🔔 Gentle Alarm [Full HD]">
            <a:hlinkClick r:id="rId4"/>
          </p:cNvPr>
          <p:cNvPicPr preferRelativeResize="0"/>
          <p:nvPr/>
        </p:nvPicPr>
        <p:blipFill>
          <a:blip r:embed="rId5">
            <a:alphaModFix/>
          </a:blip>
          <a:stretch>
            <a:fillRect/>
          </a:stretch>
        </p:blipFill>
        <p:spPr>
          <a:xfrm>
            <a:off x="-60900" y="5293600"/>
            <a:ext cx="2487375" cy="1399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7</a:t>
            </a:r>
            <a:endParaRPr/>
          </a:p>
        </p:txBody>
      </p:sp>
      <p:sp>
        <p:nvSpPr>
          <p:cNvPr id="277" name="Google Shape;277;p3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78" name="Google Shape;278;p36"/>
          <p:cNvPicPr preferRelativeResize="0"/>
          <p:nvPr/>
        </p:nvPicPr>
        <p:blipFill>
          <a:blip r:embed="rId3">
            <a:alphaModFix/>
          </a:blip>
          <a:stretch>
            <a:fillRect/>
          </a:stretch>
        </p:blipFill>
        <p:spPr>
          <a:xfrm>
            <a:off x="2960" y="1456725"/>
            <a:ext cx="12186078" cy="4351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7"/>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Challenge 8 - XOR Properties</a:t>
            </a:r>
            <a:endParaRPr/>
          </a:p>
        </p:txBody>
      </p:sp>
      <p:sp>
        <p:nvSpPr>
          <p:cNvPr id="284" name="Google Shape;284;p37"/>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285" name="Google Shape;285;p37"/>
          <p:cNvPicPr preferRelativeResize="0"/>
          <p:nvPr/>
        </p:nvPicPr>
        <p:blipFill>
          <a:blip r:embed="rId3">
            <a:alphaModFix/>
          </a:blip>
          <a:stretch>
            <a:fillRect/>
          </a:stretch>
        </p:blipFill>
        <p:spPr>
          <a:xfrm>
            <a:off x="3665850" y="1737950"/>
            <a:ext cx="8526149" cy="4913474"/>
          </a:xfrm>
          <a:prstGeom prst="rect">
            <a:avLst/>
          </a:prstGeom>
          <a:noFill/>
          <a:ln>
            <a:noFill/>
          </a:ln>
        </p:spPr>
      </p:pic>
      <p:sp>
        <p:nvSpPr>
          <p:cNvPr id="286" name="Google Shape;286;p37"/>
          <p:cNvSpPr txBox="1"/>
          <p:nvPr>
            <p:ph idx="1" type="body"/>
          </p:nvPr>
        </p:nvSpPr>
        <p:spPr>
          <a:xfrm>
            <a:off x="50" y="4200603"/>
            <a:ext cx="2811900" cy="26574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You have 15 minutes!</a:t>
            </a:r>
            <a:endParaRPr/>
          </a:p>
        </p:txBody>
      </p:sp>
      <p:pic>
        <p:nvPicPr>
          <p:cNvPr id="287" name="Google Shape;287;p37"/>
          <p:cNvPicPr preferRelativeResize="0"/>
          <p:nvPr/>
        </p:nvPicPr>
        <p:blipFill rotWithShape="1">
          <a:blip r:embed="rId4">
            <a:alphaModFix/>
          </a:blip>
          <a:srcRect b="0" l="0" r="0" t="0"/>
          <a:stretch/>
        </p:blipFill>
        <p:spPr>
          <a:xfrm>
            <a:off x="6447700" y="0"/>
            <a:ext cx="5537725" cy="544700"/>
          </a:xfrm>
          <a:prstGeom prst="rect">
            <a:avLst/>
          </a:prstGeom>
          <a:noFill/>
          <a:ln>
            <a:noFill/>
          </a:ln>
        </p:spPr>
      </p:pic>
      <p:pic>
        <p:nvPicPr>
          <p:cNvPr id="288" name="Google Shape;288;p37"/>
          <p:cNvPicPr preferRelativeResize="0"/>
          <p:nvPr/>
        </p:nvPicPr>
        <p:blipFill>
          <a:blip r:embed="rId5">
            <a:alphaModFix/>
          </a:blip>
          <a:stretch>
            <a:fillRect/>
          </a:stretch>
        </p:blipFill>
        <p:spPr>
          <a:xfrm>
            <a:off x="6866375" y="632800"/>
            <a:ext cx="4700300" cy="638050"/>
          </a:xfrm>
          <a:prstGeom prst="rect">
            <a:avLst/>
          </a:prstGeom>
          <a:noFill/>
          <a:ln>
            <a:noFill/>
          </a:ln>
        </p:spPr>
      </p:pic>
      <p:pic>
        <p:nvPicPr>
          <p:cNvPr descr="Beautiful numbers silently count down to 00:00, then alert you with a gentle bell. [Full HD]" id="289" name="Google Shape;289;p37" title="15 MINUTE TIMER 🔔 Gentle Alarm [Full HD]">
            <a:hlinkClick r:id="rId6"/>
          </p:cNvPr>
          <p:cNvPicPr preferRelativeResize="0"/>
          <p:nvPr/>
        </p:nvPicPr>
        <p:blipFill>
          <a:blip r:embed="rId7">
            <a:alphaModFix/>
          </a:blip>
          <a:stretch>
            <a:fillRect/>
          </a:stretch>
        </p:blipFill>
        <p:spPr>
          <a:xfrm>
            <a:off x="0" y="51435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838200" y="365125"/>
            <a:ext cx="2745000" cy="1325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a:t>Challenge 8 - XOR Properties</a:t>
            </a:r>
            <a:endParaRPr/>
          </a:p>
          <a:p>
            <a:pPr indent="0" lvl="0" marL="0" rtl="0" algn="l">
              <a:spcBef>
                <a:spcPts val="0"/>
              </a:spcBef>
              <a:spcAft>
                <a:spcPts val="0"/>
              </a:spcAft>
              <a:buNone/>
            </a:pPr>
            <a:r>
              <a:t/>
            </a:r>
            <a:endParaRPr/>
          </a:p>
        </p:txBody>
      </p:sp>
      <p:sp>
        <p:nvSpPr>
          <p:cNvPr id="295" name="Google Shape;295;p3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(larger on next</a:t>
            </a:r>
            <a:endParaRPr/>
          </a:p>
          <a:p>
            <a:pPr indent="0" lvl="0" marL="0" rtl="0" algn="l">
              <a:spcBef>
                <a:spcPts val="1000"/>
              </a:spcBef>
              <a:spcAft>
                <a:spcPts val="0"/>
              </a:spcAft>
              <a:buNone/>
            </a:pPr>
            <a:r>
              <a:rPr lang="en-US"/>
              <a:t>slide in case this is</a:t>
            </a:r>
            <a:endParaRPr/>
          </a:p>
          <a:p>
            <a:pPr indent="0" lvl="0" marL="0" rtl="0" algn="l">
              <a:spcBef>
                <a:spcPts val="1000"/>
              </a:spcBef>
              <a:spcAft>
                <a:spcPts val="0"/>
              </a:spcAft>
              <a:buNone/>
            </a:pPr>
            <a:r>
              <a:rPr lang="en-US"/>
              <a:t>hard to read)</a:t>
            </a:r>
            <a:endParaRPr/>
          </a:p>
        </p:txBody>
      </p:sp>
      <p:pic>
        <p:nvPicPr>
          <p:cNvPr id="296" name="Google Shape;296;p38"/>
          <p:cNvPicPr preferRelativeResize="0"/>
          <p:nvPr/>
        </p:nvPicPr>
        <p:blipFill>
          <a:blip r:embed="rId3">
            <a:alphaModFix/>
          </a:blip>
          <a:stretch>
            <a:fillRect/>
          </a:stretch>
        </p:blipFill>
        <p:spPr>
          <a:xfrm>
            <a:off x="4173548" y="0"/>
            <a:ext cx="8018452" cy="6857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838200" y="365125"/>
            <a:ext cx="2745000" cy="1325700"/>
          </a:xfrm>
          <a:prstGeom prst="rect">
            <a:avLst/>
          </a:prstGeom>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None/>
            </a:pPr>
            <a:r>
              <a:rPr lang="en-US"/>
              <a:t>Challenge 8 - XOR Properties</a:t>
            </a:r>
            <a:endParaRPr/>
          </a:p>
          <a:p>
            <a:pPr indent="0" lvl="0" marL="0" rtl="0" algn="l">
              <a:spcBef>
                <a:spcPts val="0"/>
              </a:spcBef>
              <a:spcAft>
                <a:spcPts val="0"/>
              </a:spcAft>
              <a:buNone/>
            </a:pPr>
            <a:r>
              <a:t/>
            </a:r>
            <a:endParaRPr/>
          </a:p>
        </p:txBody>
      </p:sp>
      <p:sp>
        <p:nvSpPr>
          <p:cNvPr id="302" name="Google Shape;302;p3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03" name="Google Shape;303;p39"/>
          <p:cNvPicPr preferRelativeResize="0"/>
          <p:nvPr/>
        </p:nvPicPr>
        <p:blipFill>
          <a:blip r:embed="rId3">
            <a:alphaModFix/>
          </a:blip>
          <a:stretch>
            <a:fillRect/>
          </a:stretch>
        </p:blipFill>
        <p:spPr>
          <a:xfrm>
            <a:off x="911653" y="3"/>
            <a:ext cx="10660649" cy="6722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Challenge 9 - Favourite byte</a:t>
            </a:r>
            <a:endParaRPr/>
          </a:p>
        </p:txBody>
      </p:sp>
      <p:sp>
        <p:nvSpPr>
          <p:cNvPr id="309" name="Google Shape;309;p40"/>
          <p:cNvSpPr txBox="1"/>
          <p:nvPr>
            <p:ph idx="1" type="body"/>
          </p:nvPr>
        </p:nvSpPr>
        <p:spPr>
          <a:xfrm>
            <a:off x="3170100" y="3627300"/>
            <a:ext cx="8606100" cy="2464500"/>
          </a:xfrm>
          <a:prstGeom prst="rect">
            <a:avLst/>
          </a:prstGeom>
          <a:ln>
            <a:noFill/>
          </a:ln>
        </p:spPr>
        <p:txBody>
          <a:bodyPr anchorCtr="0" anchor="t" bIns="121900" lIns="121900" spcFirstLastPara="1" rIns="121900" wrap="square" tIns="121900">
            <a:normAutofit/>
          </a:bodyPr>
          <a:lstStyle/>
          <a:p>
            <a:pPr indent="0" lvl="0" marL="0" rtl="0" algn="l">
              <a:spcBef>
                <a:spcPts val="0"/>
              </a:spcBef>
              <a:spcAft>
                <a:spcPts val="0"/>
              </a:spcAft>
              <a:buNone/>
            </a:pPr>
            <a:r>
              <a:rPr lang="en-US"/>
              <a:t>Remember the flag has to be in the format</a:t>
            </a:r>
            <a:endParaRPr/>
          </a:p>
          <a:p>
            <a:pPr indent="0" lvl="0" marL="0" rtl="0" algn="l">
              <a:spcBef>
                <a:spcPts val="1600"/>
              </a:spcBef>
              <a:spcAft>
                <a:spcPts val="1600"/>
              </a:spcAft>
              <a:buNone/>
            </a:pPr>
            <a:r>
              <a:rPr lang="en-US">
                <a:highlight>
                  <a:srgbClr val="FFE599"/>
                </a:highlight>
                <a:latin typeface="Consolas"/>
                <a:ea typeface="Consolas"/>
                <a:cs typeface="Consolas"/>
                <a:sym typeface="Consolas"/>
              </a:rPr>
              <a:t>crypto{RANDOM_STRING_HERE}</a:t>
            </a:r>
            <a:endParaRPr>
              <a:highlight>
                <a:srgbClr val="FFE599"/>
              </a:highlight>
              <a:latin typeface="Consolas"/>
              <a:ea typeface="Consolas"/>
              <a:cs typeface="Consolas"/>
              <a:sym typeface="Consolas"/>
            </a:endParaRPr>
          </a:p>
        </p:txBody>
      </p:sp>
      <p:sp>
        <p:nvSpPr>
          <p:cNvPr id="310" name="Google Shape;310;p40"/>
          <p:cNvSpPr txBox="1"/>
          <p:nvPr>
            <p:ph idx="1" type="body"/>
          </p:nvPr>
        </p:nvSpPr>
        <p:spPr>
          <a:xfrm>
            <a:off x="50" y="4200603"/>
            <a:ext cx="2811900" cy="26574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US"/>
              <a:t>You have 15 minutes!</a:t>
            </a:r>
            <a:endParaRPr/>
          </a:p>
        </p:txBody>
      </p:sp>
      <p:pic>
        <p:nvPicPr>
          <p:cNvPr descr="Beautiful numbers silently count down to 00:00, then alert you with a gentle bell. [Full HD]" id="311" name="Google Shape;311;p40" title="15 MINUTE TIMER 🔔 Gentle Alarm [Full HD]">
            <a:hlinkClick r:id="rId3"/>
          </p:cNvPr>
          <p:cNvPicPr preferRelativeResize="0"/>
          <p:nvPr/>
        </p:nvPicPr>
        <p:blipFill>
          <a:blip r:embed="rId4">
            <a:alphaModFix/>
          </a:blip>
          <a:stretch>
            <a:fillRect/>
          </a:stretch>
        </p:blipFill>
        <p:spPr>
          <a:xfrm>
            <a:off x="0" y="5143500"/>
            <a:ext cx="3048000" cy="1714500"/>
          </a:xfrm>
          <a:prstGeom prst="rect">
            <a:avLst/>
          </a:prstGeom>
          <a:noFill/>
          <a:ln>
            <a:noFill/>
          </a:ln>
        </p:spPr>
      </p:pic>
      <p:pic>
        <p:nvPicPr>
          <p:cNvPr id="312" name="Google Shape;312;p40"/>
          <p:cNvPicPr preferRelativeResize="0"/>
          <p:nvPr/>
        </p:nvPicPr>
        <p:blipFill>
          <a:blip r:embed="rId5">
            <a:alphaModFix/>
          </a:blip>
          <a:stretch>
            <a:fillRect/>
          </a:stretch>
        </p:blipFill>
        <p:spPr>
          <a:xfrm>
            <a:off x="0" y="1639825"/>
            <a:ext cx="12191999" cy="18542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1"/>
          <p:cNvSpPr txBox="1"/>
          <p:nvPr>
            <p:ph type="title"/>
          </p:nvPr>
        </p:nvSpPr>
        <p:spPr>
          <a:xfrm>
            <a:off x="-56925" y="-116875"/>
            <a:ext cx="10515600" cy="13257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lang="en-US"/>
              <a:t>Challenge 9 - Favourite byte</a:t>
            </a:r>
            <a:endParaRPr/>
          </a:p>
        </p:txBody>
      </p:sp>
      <p:sp>
        <p:nvSpPr>
          <p:cNvPr id="318" name="Google Shape;318;p4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19" name="Google Shape;319;p41"/>
          <p:cNvPicPr preferRelativeResize="0"/>
          <p:nvPr/>
        </p:nvPicPr>
        <p:blipFill>
          <a:blip r:embed="rId3">
            <a:alphaModFix/>
          </a:blip>
          <a:stretch>
            <a:fillRect/>
          </a:stretch>
        </p:blipFill>
        <p:spPr>
          <a:xfrm>
            <a:off x="0" y="849225"/>
            <a:ext cx="11642000" cy="6008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Challenge 10</a:t>
            </a:r>
            <a:endParaRPr/>
          </a:p>
        </p:txBody>
      </p:sp>
      <p:sp>
        <p:nvSpPr>
          <p:cNvPr id="325" name="Google Shape;325;p42"/>
          <p:cNvSpPr txBox="1"/>
          <p:nvPr>
            <p:ph idx="1" type="body"/>
          </p:nvPr>
        </p:nvSpPr>
        <p:spPr>
          <a:xfrm>
            <a:off x="3494150" y="0"/>
            <a:ext cx="3333000" cy="1396500"/>
          </a:xfrm>
          <a:prstGeom prst="rect">
            <a:avLst/>
          </a:prstGeom>
        </p:spPr>
        <p:txBody>
          <a:bodyPr anchorCtr="0" anchor="t" bIns="121900" lIns="121900" spcFirstLastPara="1" rIns="121900" wrap="square" tIns="121900">
            <a:normAutofit/>
          </a:bodyPr>
          <a:lstStyle/>
          <a:p>
            <a:pPr indent="0" lvl="0" marL="0" rtl="0" algn="l">
              <a:lnSpc>
                <a:spcPct val="105000"/>
              </a:lnSpc>
              <a:spcBef>
                <a:spcPts val="0"/>
              </a:spcBef>
              <a:spcAft>
                <a:spcPts val="1600"/>
              </a:spcAft>
              <a:buNone/>
            </a:pPr>
            <a:r>
              <a:rPr lang="en-US" sz="2300"/>
              <a:t>Not related to the favorite byte from the last problem!</a:t>
            </a:r>
            <a:endParaRPr sz="2300"/>
          </a:p>
        </p:txBody>
      </p:sp>
      <p:pic>
        <p:nvPicPr>
          <p:cNvPr id="326" name="Google Shape;326;p42"/>
          <p:cNvPicPr preferRelativeResize="0"/>
          <p:nvPr/>
        </p:nvPicPr>
        <p:blipFill>
          <a:blip r:embed="rId3">
            <a:alphaModFix/>
          </a:blip>
          <a:stretch>
            <a:fillRect/>
          </a:stretch>
        </p:blipFill>
        <p:spPr>
          <a:xfrm>
            <a:off x="593375" y="1396529"/>
            <a:ext cx="11735425" cy="3605200"/>
          </a:xfrm>
          <a:prstGeom prst="rect">
            <a:avLst/>
          </a:prstGeom>
          <a:noFill/>
          <a:ln>
            <a:noFill/>
          </a:ln>
        </p:spPr>
      </p:pic>
      <p:sp>
        <p:nvSpPr>
          <p:cNvPr id="327" name="Google Shape;327;p42"/>
          <p:cNvSpPr txBox="1"/>
          <p:nvPr>
            <p:ph idx="1" type="body"/>
          </p:nvPr>
        </p:nvSpPr>
        <p:spPr>
          <a:xfrm>
            <a:off x="3585900" y="5041275"/>
            <a:ext cx="8606100" cy="2464500"/>
          </a:xfrm>
          <a:prstGeom prst="rect">
            <a:avLst/>
          </a:prstGeom>
          <a:ln>
            <a:noFill/>
          </a:ln>
        </p:spPr>
        <p:txBody>
          <a:bodyPr anchorCtr="0" anchor="t" bIns="121900" lIns="121900" spcFirstLastPara="1" rIns="121900" wrap="square" tIns="121900">
            <a:normAutofit/>
          </a:bodyPr>
          <a:lstStyle/>
          <a:p>
            <a:pPr indent="0" lvl="0" marL="0" rtl="0" algn="l">
              <a:spcBef>
                <a:spcPts val="0"/>
              </a:spcBef>
              <a:spcAft>
                <a:spcPts val="0"/>
              </a:spcAft>
              <a:buNone/>
            </a:pPr>
            <a:r>
              <a:rPr lang="en-US"/>
              <a:t>R</a:t>
            </a:r>
            <a:r>
              <a:rPr lang="en-US"/>
              <a:t>emember the flag has to be in the format</a:t>
            </a:r>
            <a:endParaRPr/>
          </a:p>
          <a:p>
            <a:pPr indent="0" lvl="0" marL="0" rtl="0" algn="l">
              <a:spcBef>
                <a:spcPts val="1600"/>
              </a:spcBef>
              <a:spcAft>
                <a:spcPts val="1600"/>
              </a:spcAft>
              <a:buNone/>
            </a:pPr>
            <a:r>
              <a:rPr lang="en-US">
                <a:highlight>
                  <a:srgbClr val="FFE599"/>
                </a:highlight>
                <a:latin typeface="Consolas"/>
                <a:ea typeface="Consolas"/>
                <a:cs typeface="Consolas"/>
                <a:sym typeface="Consolas"/>
              </a:rPr>
              <a:t>crypto{RANDOM_STRING_HERE}</a:t>
            </a:r>
            <a:endParaRPr>
              <a:highlight>
                <a:srgbClr val="FFE599"/>
              </a:highlight>
              <a:latin typeface="Consolas"/>
              <a:ea typeface="Consolas"/>
              <a:cs typeface="Consolas"/>
              <a:sym typeface="Consolas"/>
            </a:endParaRPr>
          </a:p>
        </p:txBody>
      </p:sp>
      <p:pic>
        <p:nvPicPr>
          <p:cNvPr descr="Beautiful numbers silently count down to 00:00, then alert you with a gentle bell. [Full HD]" id="328" name="Google Shape;328;p42" title="15 MINUTE TIMER 🔔 Gentle Alarm [Full HD]">
            <a:hlinkClick r:id="rId4"/>
          </p:cNvPr>
          <p:cNvPicPr preferRelativeResize="0"/>
          <p:nvPr/>
        </p:nvPicPr>
        <p:blipFill>
          <a:blip r:embed="rId5">
            <a:alphaModFix/>
          </a:blip>
          <a:stretch>
            <a:fillRect/>
          </a:stretch>
        </p:blipFill>
        <p:spPr>
          <a:xfrm>
            <a:off x="9709289" y="0"/>
            <a:ext cx="2482711" cy="1396525"/>
          </a:xfrm>
          <a:prstGeom prst="rect">
            <a:avLst/>
          </a:prstGeom>
          <a:noFill/>
          <a:ln>
            <a:noFill/>
          </a:ln>
        </p:spPr>
      </p:pic>
      <p:sp>
        <p:nvSpPr>
          <p:cNvPr id="329" name="Google Shape;329;p42"/>
          <p:cNvSpPr txBox="1"/>
          <p:nvPr>
            <p:ph idx="1" type="body"/>
          </p:nvPr>
        </p:nvSpPr>
        <p:spPr>
          <a:xfrm>
            <a:off x="0" y="5132850"/>
            <a:ext cx="3333000" cy="1396500"/>
          </a:xfrm>
          <a:prstGeom prst="rect">
            <a:avLst/>
          </a:prstGeom>
        </p:spPr>
        <p:txBody>
          <a:bodyPr anchorCtr="0" anchor="t" bIns="121900" lIns="121900" spcFirstLastPara="1" rIns="121900" wrap="square" tIns="121900">
            <a:normAutofit/>
          </a:bodyPr>
          <a:lstStyle/>
          <a:p>
            <a:pPr indent="0" lvl="0" marL="0" rtl="0" algn="l">
              <a:lnSpc>
                <a:spcPct val="105000"/>
              </a:lnSpc>
              <a:spcBef>
                <a:spcPts val="0"/>
              </a:spcBef>
              <a:spcAft>
                <a:spcPts val="1600"/>
              </a:spcAft>
              <a:buNone/>
            </a:pPr>
            <a:r>
              <a:rPr lang="en-US" sz="2300"/>
              <a:t>You can XOR part of a string at a time.</a:t>
            </a:r>
            <a:endParaRPr sz="2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126700" y="365125"/>
            <a:ext cx="3305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10</a:t>
            </a:r>
            <a:endParaRPr/>
          </a:p>
        </p:txBody>
      </p:sp>
      <p:sp>
        <p:nvSpPr>
          <p:cNvPr id="335" name="Google Shape;335;p4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36" name="Google Shape;336;p43"/>
          <p:cNvPicPr preferRelativeResize="0"/>
          <p:nvPr/>
        </p:nvPicPr>
        <p:blipFill>
          <a:blip r:embed="rId3">
            <a:alphaModFix/>
          </a:blip>
          <a:stretch>
            <a:fillRect/>
          </a:stretch>
        </p:blipFill>
        <p:spPr>
          <a:xfrm>
            <a:off x="3343270" y="3"/>
            <a:ext cx="8848727"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7"/>
          <p:cNvPicPr preferRelativeResize="0"/>
          <p:nvPr/>
        </p:nvPicPr>
        <p:blipFill rotWithShape="1">
          <a:blip r:embed="rId3">
            <a:alphaModFix/>
          </a:blip>
          <a:srcRect b="27518" l="7292" r="8687" t="19602"/>
          <a:stretch/>
        </p:blipFill>
        <p:spPr>
          <a:xfrm>
            <a:off x="5941050" y="309850"/>
            <a:ext cx="7144200" cy="6238299"/>
          </a:xfrm>
          <a:prstGeom prst="rect">
            <a:avLst/>
          </a:prstGeom>
          <a:noFill/>
          <a:ln>
            <a:noFill/>
          </a:ln>
        </p:spPr>
      </p:pic>
      <p:sp>
        <p:nvSpPr>
          <p:cNvPr id="125" name="Google Shape;125;p17"/>
          <p:cNvSpPr txBox="1"/>
          <p:nvPr>
            <p:ph type="title"/>
          </p:nvPr>
        </p:nvSpPr>
        <p:spPr>
          <a:xfrm>
            <a:off x="354000" y="0"/>
            <a:ext cx="5393700" cy="1058100"/>
          </a:xfrm>
          <a:prstGeom prst="rect">
            <a:avLst/>
          </a:prstGeom>
        </p:spPr>
        <p:txBody>
          <a:bodyPr anchorCtr="0" anchor="b" bIns="121900" lIns="121900" spcFirstLastPara="1" rIns="121900" wrap="square" tIns="121900">
            <a:normAutofit fontScale="90000"/>
          </a:bodyPr>
          <a:lstStyle/>
          <a:p>
            <a:pPr indent="0" lvl="0" marL="0" rtl="0" algn="ctr">
              <a:spcBef>
                <a:spcPts val="0"/>
              </a:spcBef>
              <a:spcAft>
                <a:spcPts val="0"/>
              </a:spcAft>
              <a:buNone/>
            </a:pPr>
            <a:r>
              <a:rPr lang="en-US"/>
              <a:t>Sign In! 🖊️</a:t>
            </a:r>
            <a:endParaRPr/>
          </a:p>
        </p:txBody>
      </p:sp>
      <p:sp>
        <p:nvSpPr>
          <p:cNvPr id="126" name="Google Shape;126;p17"/>
          <p:cNvSpPr txBox="1"/>
          <p:nvPr>
            <p:ph idx="1" type="subTitle"/>
          </p:nvPr>
        </p:nvSpPr>
        <p:spPr>
          <a:xfrm>
            <a:off x="354000" y="1058100"/>
            <a:ext cx="7144200" cy="43263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Today, we’re doing CryptoHack!</a:t>
            </a:r>
            <a:endParaRPr/>
          </a:p>
          <a:p>
            <a:pPr indent="0" lvl="0" marL="0" rtl="0" algn="ctr">
              <a:spcBef>
                <a:spcPts val="0"/>
              </a:spcBef>
              <a:spcAft>
                <a:spcPts val="0"/>
              </a:spcAft>
              <a:buNone/>
            </a:pPr>
            <a:r>
              <a:t/>
            </a:r>
            <a:endParaRPr/>
          </a:p>
          <a:p>
            <a:pPr indent="0" lvl="0" marL="0" rtl="0" algn="l">
              <a:spcBef>
                <a:spcPts val="0"/>
              </a:spcBef>
              <a:spcAft>
                <a:spcPts val="0"/>
              </a:spcAft>
              <a:buNone/>
            </a:pPr>
            <a:r>
              <a:rPr lang="en-US"/>
              <a:t>You will need a computer with:</a:t>
            </a:r>
            <a:endParaRPr/>
          </a:p>
          <a:p>
            <a:pPr indent="-406400" lvl="0" marL="457200" rtl="0" algn="l">
              <a:spcBef>
                <a:spcPts val="0"/>
              </a:spcBef>
              <a:spcAft>
                <a:spcPts val="0"/>
              </a:spcAft>
              <a:buSzPts val="2800"/>
              <a:buChar char="●"/>
            </a:pPr>
            <a:r>
              <a:rPr lang="en-US"/>
              <a:t>A browser</a:t>
            </a:r>
            <a:endParaRPr/>
          </a:p>
          <a:p>
            <a:pPr indent="-406400" lvl="0" marL="457200" rtl="0" algn="l">
              <a:spcBef>
                <a:spcPts val="0"/>
              </a:spcBef>
              <a:spcAft>
                <a:spcPts val="0"/>
              </a:spcAft>
              <a:buSzPts val="2800"/>
              <a:buChar char="●"/>
            </a:pPr>
            <a:r>
              <a:rPr lang="en-US"/>
              <a:t>Python 3</a:t>
            </a:r>
            <a:endParaRPr/>
          </a:p>
          <a:p>
            <a:pPr indent="-406400" lvl="0" marL="457200" rtl="0" algn="l">
              <a:spcBef>
                <a:spcPts val="0"/>
              </a:spcBef>
              <a:spcAft>
                <a:spcPts val="0"/>
              </a:spcAft>
              <a:buSzPts val="2800"/>
              <a:buFont typeface="Consolas"/>
              <a:buChar char="●"/>
            </a:pPr>
            <a:r>
              <a:rPr lang="en-US">
                <a:latin typeface="Consolas"/>
                <a:ea typeface="Consolas"/>
                <a:cs typeface="Consolas"/>
                <a:sym typeface="Consolas"/>
              </a:rPr>
              <a:t>pip</a:t>
            </a:r>
            <a:endParaRPr>
              <a:latin typeface="Consolas"/>
              <a:ea typeface="Consolas"/>
              <a:cs typeface="Consolas"/>
              <a:sym typeface="Consolas"/>
            </a:endParaRPr>
          </a:p>
          <a:p>
            <a:pPr indent="-406400" lvl="1" marL="914400" rtl="0" algn="l">
              <a:spcBef>
                <a:spcPts val="0"/>
              </a:spcBef>
              <a:spcAft>
                <a:spcPts val="0"/>
              </a:spcAft>
              <a:buSzPts val="2800"/>
              <a:buChar char="○"/>
            </a:pPr>
            <a:r>
              <a:rPr lang="en-US"/>
              <a:t>You might want to run</a:t>
            </a:r>
            <a:endParaRPr/>
          </a:p>
          <a:p>
            <a:pPr indent="0" lvl="0" marL="914400" rtl="0" algn="l">
              <a:spcBef>
                <a:spcPts val="0"/>
              </a:spcBef>
              <a:spcAft>
                <a:spcPts val="0"/>
              </a:spcAft>
              <a:buNone/>
            </a:pPr>
            <a:r>
              <a:rPr lang="en-US">
                <a:latin typeface="Consolas"/>
                <a:ea typeface="Consolas"/>
                <a:cs typeface="Consolas"/>
                <a:sym typeface="Consolas"/>
              </a:rPr>
              <a:t>sudo apt install python3-pip</a:t>
            </a:r>
            <a:endParaRPr>
              <a:latin typeface="Consolas"/>
              <a:ea typeface="Consolas"/>
              <a:cs typeface="Consolas"/>
              <a:sym typeface="Consolas"/>
            </a:endParaRPr>
          </a:p>
          <a:p>
            <a:pPr indent="0" lvl="0" marL="914400" rtl="0" algn="l">
              <a:spcBef>
                <a:spcPts val="0"/>
              </a:spcBef>
              <a:spcAft>
                <a:spcPts val="0"/>
              </a:spcAft>
              <a:buNone/>
            </a:pPr>
            <a:r>
              <a:rPr lang="en-US"/>
              <a:t>if you’re on a school PC.</a:t>
            </a:r>
            <a:endParaRPr/>
          </a:p>
        </p:txBody>
      </p:sp>
      <p:pic>
        <p:nvPicPr>
          <p:cNvPr id="127" name="Google Shape;127;p17"/>
          <p:cNvPicPr preferRelativeResize="0"/>
          <p:nvPr/>
        </p:nvPicPr>
        <p:blipFill>
          <a:blip r:embed="rId4">
            <a:alphaModFix/>
          </a:blip>
          <a:stretch>
            <a:fillRect/>
          </a:stretch>
        </p:blipFill>
        <p:spPr>
          <a:xfrm>
            <a:off x="0" y="5384400"/>
            <a:ext cx="4118375" cy="1473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Challenge 10</a:t>
            </a:r>
            <a:endParaRPr/>
          </a:p>
        </p:txBody>
      </p:sp>
      <p:sp>
        <p:nvSpPr>
          <p:cNvPr id="342" name="Google Shape;342;p4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43" name="Google Shape;343;p44"/>
          <p:cNvPicPr preferRelativeResize="0"/>
          <p:nvPr/>
        </p:nvPicPr>
        <p:blipFill>
          <a:blip r:embed="rId3">
            <a:alphaModFix/>
          </a:blip>
          <a:stretch>
            <a:fillRect/>
          </a:stretch>
        </p:blipFill>
        <p:spPr>
          <a:xfrm>
            <a:off x="312025" y="1472429"/>
            <a:ext cx="11512806" cy="435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Join the Discord</a:t>
            </a:r>
            <a:endParaRPr/>
          </a:p>
        </p:txBody>
      </p:sp>
      <p:sp>
        <p:nvSpPr>
          <p:cNvPr id="133" name="Google Shape;133;p18"/>
          <p:cNvSpPr txBox="1"/>
          <p:nvPr>
            <p:ph idx="1" type="body"/>
          </p:nvPr>
        </p:nvSpPr>
        <p:spPr>
          <a:xfrm>
            <a:off x="415600" y="1639967"/>
            <a:ext cx="53331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In case you haven’t already, please consider scanning this QR code to join the Discord</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US">
                <a:solidFill>
                  <a:schemeClr val="hlink"/>
                </a:solidFill>
                <a:uFill>
                  <a:noFill/>
                </a:uFill>
                <a:hlinkClick r:id="rId3"/>
              </a:rPr>
              <a:t>https://discord.gg/q985p7V3PG</a:t>
            </a:r>
            <a:r>
              <a:rPr lang="en-US"/>
              <a:t> </a:t>
            </a:r>
            <a:endParaRPr/>
          </a:p>
        </p:txBody>
      </p:sp>
      <p:sp>
        <p:nvSpPr>
          <p:cNvPr id="134" name="Google Shape;134;p18"/>
          <p:cNvSpPr txBox="1"/>
          <p:nvPr>
            <p:ph idx="2" type="body"/>
          </p:nvPr>
        </p:nvSpPr>
        <p:spPr>
          <a:xfrm>
            <a:off x="6443200" y="1639967"/>
            <a:ext cx="53331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t/>
            </a:r>
            <a:endParaRPr/>
          </a:p>
        </p:txBody>
      </p:sp>
      <p:pic>
        <p:nvPicPr>
          <p:cNvPr id="135" name="Google Shape;135;p18"/>
          <p:cNvPicPr preferRelativeResize="0"/>
          <p:nvPr/>
        </p:nvPicPr>
        <p:blipFill>
          <a:blip r:embed="rId4">
            <a:alphaModFix/>
          </a:blip>
          <a:stretch>
            <a:fillRect/>
          </a:stretch>
        </p:blipFill>
        <p:spPr>
          <a:xfrm>
            <a:off x="6443200" y="884100"/>
            <a:ext cx="5089799" cy="5089799"/>
          </a:xfrm>
          <a:prstGeom prst="rect">
            <a:avLst/>
          </a:prstGeom>
          <a:noFill/>
          <a:ln>
            <a:noFill/>
          </a:ln>
        </p:spPr>
      </p:pic>
      <p:pic>
        <p:nvPicPr>
          <p:cNvPr id="136" name="Google Shape;136;p18"/>
          <p:cNvPicPr preferRelativeResize="0"/>
          <p:nvPr/>
        </p:nvPicPr>
        <p:blipFill>
          <a:blip r:embed="rId5">
            <a:alphaModFix/>
          </a:blip>
          <a:stretch>
            <a:fillRect/>
          </a:stretch>
        </p:blipFill>
        <p:spPr>
          <a:xfrm>
            <a:off x="1207901" y="4419875"/>
            <a:ext cx="3748500" cy="2108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Sign our liability waiver</a:t>
            </a:r>
            <a:endParaRPr/>
          </a:p>
        </p:txBody>
      </p:sp>
      <p:sp>
        <p:nvSpPr>
          <p:cNvPr id="142" name="Google Shape;142;p19"/>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Char char="●"/>
            </a:pPr>
            <a:r>
              <a:rPr b="1" lang="en-US"/>
              <a:t>Ethical Hacking only!</a:t>
            </a:r>
            <a:endParaRPr b="1"/>
          </a:p>
          <a:p>
            <a:pPr indent="-381000" lvl="0" marL="457200" rtl="0" algn="l">
              <a:spcBef>
                <a:spcPts val="0"/>
              </a:spcBef>
              <a:spcAft>
                <a:spcPts val="0"/>
              </a:spcAft>
              <a:buSzPts val="2400"/>
              <a:buChar char="●"/>
            </a:pPr>
            <a:r>
              <a:rPr lang="en-US"/>
              <a:t>Never attack a system without explicit consent.</a:t>
            </a:r>
            <a:endParaRPr/>
          </a:p>
        </p:txBody>
      </p:sp>
      <p:pic>
        <p:nvPicPr>
          <p:cNvPr id="143" name="Google Shape;143;p19"/>
          <p:cNvPicPr preferRelativeResize="0"/>
          <p:nvPr/>
        </p:nvPicPr>
        <p:blipFill>
          <a:blip r:embed="rId3">
            <a:alphaModFix/>
          </a:blip>
          <a:stretch>
            <a:fillRect/>
          </a:stretch>
        </p:blipFill>
        <p:spPr>
          <a:xfrm>
            <a:off x="4628578" y="2824387"/>
            <a:ext cx="3332700" cy="3244475"/>
          </a:xfrm>
          <a:prstGeom prst="rect">
            <a:avLst/>
          </a:prstGeom>
          <a:noFill/>
          <a:ln>
            <a:noFill/>
          </a:ln>
        </p:spPr>
      </p:pic>
      <p:sp>
        <p:nvSpPr>
          <p:cNvPr id="144" name="Google Shape;144;p19"/>
          <p:cNvSpPr txBox="1"/>
          <p:nvPr/>
        </p:nvSpPr>
        <p:spPr>
          <a:xfrm>
            <a:off x="4892341" y="3312912"/>
            <a:ext cx="788700" cy="12747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145" name="Google Shape;145;p19"/>
          <p:cNvCxnSpPr/>
          <p:nvPr/>
        </p:nvCxnSpPr>
        <p:spPr>
          <a:xfrm>
            <a:off x="4892341" y="3302969"/>
            <a:ext cx="788700" cy="1264800"/>
          </a:xfrm>
          <a:prstGeom prst="straightConnector1">
            <a:avLst/>
          </a:prstGeom>
          <a:noFill/>
          <a:ln cap="flat" cmpd="sng" w="28575">
            <a:solidFill>
              <a:srgbClr val="FF0000"/>
            </a:solidFill>
            <a:prstDash val="solid"/>
            <a:round/>
            <a:headEnd len="med" w="med" type="none"/>
            <a:tailEnd len="med" w="med" type="none"/>
          </a:ln>
        </p:spPr>
      </p:cxnSp>
      <p:sp>
        <p:nvSpPr>
          <p:cNvPr id="146" name="Google Shape;146;p19"/>
          <p:cNvSpPr txBox="1"/>
          <p:nvPr/>
        </p:nvSpPr>
        <p:spPr>
          <a:xfrm>
            <a:off x="6897967" y="3317886"/>
            <a:ext cx="788700" cy="12747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cxnSp>
        <p:nvCxnSpPr>
          <p:cNvPr id="147" name="Google Shape;147;p19"/>
          <p:cNvCxnSpPr/>
          <p:nvPr/>
        </p:nvCxnSpPr>
        <p:spPr>
          <a:xfrm>
            <a:off x="6897967" y="3307943"/>
            <a:ext cx="788700" cy="1264800"/>
          </a:xfrm>
          <a:prstGeom prst="straightConnector1">
            <a:avLst/>
          </a:prstGeom>
          <a:noFill/>
          <a:ln cap="flat" cmpd="sng" w="28575">
            <a:solidFill>
              <a:srgbClr val="FF0000"/>
            </a:solidFill>
            <a:prstDash val="solid"/>
            <a:round/>
            <a:headEnd len="med" w="med" type="none"/>
            <a:tailEnd len="med" w="med" type="none"/>
          </a:ln>
        </p:spPr>
      </p:cxnSp>
      <p:pic>
        <p:nvPicPr>
          <p:cNvPr id="148" name="Google Shape;148;p19"/>
          <p:cNvPicPr preferRelativeResize="0"/>
          <p:nvPr/>
        </p:nvPicPr>
        <p:blipFill>
          <a:blip r:embed="rId4">
            <a:alphaModFix/>
          </a:blip>
          <a:stretch>
            <a:fillRect/>
          </a:stretch>
        </p:blipFill>
        <p:spPr>
          <a:xfrm>
            <a:off x="8072600" y="0"/>
            <a:ext cx="4119400" cy="4119400"/>
          </a:xfrm>
          <a:prstGeom prst="rect">
            <a:avLst/>
          </a:prstGeom>
          <a:noFill/>
          <a:ln>
            <a:noFill/>
          </a:ln>
        </p:spPr>
      </p:pic>
      <p:sp>
        <p:nvSpPr>
          <p:cNvPr id="149" name="Google Shape;149;p19"/>
          <p:cNvSpPr txBox="1"/>
          <p:nvPr/>
        </p:nvSpPr>
        <p:spPr>
          <a:xfrm>
            <a:off x="8692300" y="4260775"/>
            <a:ext cx="3332700" cy="37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700">
                <a:solidFill>
                  <a:schemeClr val="hlink"/>
                </a:solidFill>
                <a:uFill>
                  <a:noFill/>
                </a:uFill>
                <a:hlinkClick r:id="rId5"/>
              </a:rPr>
              <a:t>https://cglink.me/2vf/s120</a:t>
            </a:r>
            <a:endParaRPr sz="1900">
              <a:latin typeface="Roboto"/>
              <a:ea typeface="Roboto"/>
              <a:cs typeface="Roboto"/>
              <a:sym typeface="Roboto"/>
            </a:endParaRPr>
          </a:p>
        </p:txBody>
      </p:sp>
      <p:sp>
        <p:nvSpPr>
          <p:cNvPr id="150" name="Google Shape;150;p19"/>
          <p:cNvSpPr txBox="1"/>
          <p:nvPr/>
        </p:nvSpPr>
        <p:spPr>
          <a:xfrm>
            <a:off x="333250" y="2883675"/>
            <a:ext cx="4119300" cy="3071100"/>
          </a:xfrm>
          <a:prstGeom prst="rect">
            <a:avLst/>
          </a:prstGeom>
          <a:noFill/>
          <a:ln cap="flat" cmpd="sng" w="9525">
            <a:solidFill>
              <a:srgbClr val="48488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550">
                <a:solidFill>
                  <a:srgbClr val="333333"/>
                </a:solidFill>
                <a:highlight>
                  <a:srgbClr val="FFFFFF"/>
                </a:highlight>
                <a:latin typeface="Roboto"/>
                <a:ea typeface="Roboto"/>
                <a:cs typeface="Roboto"/>
                <a:sym typeface="Roboto"/>
              </a:rPr>
              <a:t>“This waiver is to ensure that knowledge gained form NKCyber will not be used to attack any group or organizations without explicit permission. Failure to comply will result in ejection from the club and possible discipline from the school.</a:t>
            </a:r>
            <a:endParaRPr sz="155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600"/>
          </a:p>
          <a:p>
            <a:pPr indent="0" lvl="0" marL="0" rtl="0" algn="l">
              <a:spcBef>
                <a:spcPts val="0"/>
              </a:spcBef>
              <a:spcAft>
                <a:spcPts val="0"/>
              </a:spcAft>
              <a:buNone/>
            </a:pPr>
            <a:r>
              <a:rPr lang="en-US" sz="1550">
                <a:solidFill>
                  <a:srgbClr val="333333"/>
                </a:solidFill>
                <a:highlight>
                  <a:srgbClr val="FFFFFF"/>
                </a:highlight>
                <a:latin typeface="Roboto"/>
                <a:ea typeface="Roboto"/>
                <a:cs typeface="Roboto"/>
                <a:sym typeface="Roboto"/>
              </a:rPr>
              <a:t>NKCyber is an educational club focused on sharing skills relating to cybersecurity. We do not condone the unethical hacking of outside organizations or individuals.”</a:t>
            </a:r>
            <a:endParaRPr sz="19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354000" y="1534800"/>
            <a:ext cx="5393700" cy="20859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US"/>
              <a:t>Goal for today:</a:t>
            </a:r>
            <a:endParaRPr/>
          </a:p>
        </p:txBody>
      </p:sp>
      <p:sp>
        <p:nvSpPr>
          <p:cNvPr id="156" name="Google Shape;156;p20"/>
          <p:cNvSpPr txBox="1"/>
          <p:nvPr>
            <p:ph type="title"/>
          </p:nvPr>
        </p:nvSpPr>
        <p:spPr>
          <a:xfrm>
            <a:off x="6436475" y="289875"/>
            <a:ext cx="5393700" cy="51384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US">
                <a:solidFill>
                  <a:schemeClr val="lt1"/>
                </a:solidFill>
              </a:rPr>
              <a:t>learn something new about cryptography</a:t>
            </a:r>
            <a:endParaRPr>
              <a:solidFill>
                <a:schemeClr val="lt1"/>
              </a:solidFill>
            </a:endParaRPr>
          </a:p>
        </p:txBody>
      </p:sp>
      <p:sp>
        <p:nvSpPr>
          <p:cNvPr id="157" name="Google Shape;157;p20"/>
          <p:cNvSpPr txBox="1"/>
          <p:nvPr/>
        </p:nvSpPr>
        <p:spPr>
          <a:xfrm>
            <a:off x="1643325" y="3620700"/>
            <a:ext cx="5791800" cy="20859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SzPts val="2700"/>
              <a:buChar char="+"/>
            </a:pPr>
            <a:r>
              <a:rPr lang="en-US" sz="2700"/>
              <a:t>motivation</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797467" y="2869796"/>
            <a:ext cx="10962900" cy="11184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US"/>
              <a:t>Let’s get hacking!! </a:t>
            </a:r>
            <a:endParaRPr/>
          </a:p>
          <a:p>
            <a:pPr indent="0" lvl="0" marL="0" rtl="0" algn="l">
              <a:spcBef>
                <a:spcPts val="0"/>
              </a:spcBef>
              <a:spcAft>
                <a:spcPts val="0"/>
              </a:spcAft>
              <a:buNone/>
            </a:pPr>
            <a:r>
              <a:rPr lang="en-US" sz="3933"/>
              <a:t>＼(＾▽＾)／	✨</a:t>
            </a:r>
            <a:endParaRPr sz="3933"/>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Create your account</a:t>
            </a:r>
            <a:endParaRPr/>
          </a:p>
        </p:txBody>
      </p:sp>
      <p:sp>
        <p:nvSpPr>
          <p:cNvPr id="168" name="Google Shape;168;p22"/>
          <p:cNvSpPr txBox="1"/>
          <p:nvPr>
            <p:ph idx="1" type="body"/>
          </p:nvPr>
        </p:nvSpPr>
        <p:spPr>
          <a:xfrm>
            <a:off x="415600" y="1639833"/>
            <a:ext cx="11360700" cy="4452000"/>
          </a:xfrm>
          <a:prstGeom prst="rect">
            <a:avLst/>
          </a:prstGeom>
        </p:spPr>
        <p:txBody>
          <a:bodyPr anchorCtr="0" anchor="t" bIns="121900" lIns="121900" spcFirstLastPara="1" rIns="121900" wrap="square" tIns="121900">
            <a:normAutofit/>
          </a:bodyPr>
          <a:lstStyle/>
          <a:p>
            <a:pPr indent="-381000" lvl="0" marL="457200" rtl="0" algn="l">
              <a:spcBef>
                <a:spcPts val="0"/>
              </a:spcBef>
              <a:spcAft>
                <a:spcPts val="0"/>
              </a:spcAft>
              <a:buSzPts val="2400"/>
              <a:buAutoNum type="arabicPeriod"/>
            </a:pPr>
            <a:r>
              <a:rPr lang="en-US"/>
              <a:t>Go to </a:t>
            </a:r>
            <a:r>
              <a:rPr b="1" lang="en-US">
                <a:solidFill>
                  <a:schemeClr val="hlink"/>
                </a:solidFill>
                <a:highlight>
                  <a:srgbClr val="FFF2CC"/>
                </a:highlight>
                <a:uFill>
                  <a:noFill/>
                </a:uFill>
                <a:latin typeface="Consolas"/>
                <a:ea typeface="Consolas"/>
                <a:cs typeface="Consolas"/>
                <a:sym typeface="Consolas"/>
                <a:hlinkClick r:id="rId3"/>
              </a:rPr>
              <a:t>https://cryptohack.org/register/</a:t>
            </a:r>
            <a:r>
              <a:rPr b="1" lang="en-US">
                <a:latin typeface="Consolas"/>
                <a:ea typeface="Consolas"/>
                <a:cs typeface="Consolas"/>
                <a:sym typeface="Consolas"/>
              </a:rPr>
              <a:t> </a:t>
            </a:r>
            <a:endParaRPr b="1">
              <a:latin typeface="Consolas"/>
              <a:ea typeface="Consolas"/>
              <a:cs typeface="Consolas"/>
              <a:sym typeface="Consolas"/>
            </a:endParaRPr>
          </a:p>
          <a:p>
            <a:pPr indent="0" lvl="0" marL="0" rtl="0" algn="l">
              <a:spcBef>
                <a:spcPts val="1600"/>
              </a:spcBef>
              <a:spcAft>
                <a:spcPts val="0"/>
              </a:spcAft>
              <a:buNone/>
            </a:pPr>
            <a:r>
              <a:t/>
            </a:r>
            <a:endParaRPr sz="3600"/>
          </a:p>
          <a:p>
            <a:pPr indent="-381000" lvl="0" marL="457200" rtl="0" algn="l">
              <a:spcBef>
                <a:spcPts val="1600"/>
              </a:spcBef>
              <a:spcAft>
                <a:spcPts val="0"/>
              </a:spcAft>
              <a:buSzPts val="2400"/>
              <a:buAutoNum type="arabicPeriod"/>
            </a:pPr>
            <a:r>
              <a:rPr lang="en-US"/>
              <a:t>Solve the Caesar Cipher with </a:t>
            </a:r>
            <a:r>
              <a:rPr b="1" lang="en-US">
                <a:solidFill>
                  <a:schemeClr val="hlink"/>
                </a:solidFill>
                <a:highlight>
                  <a:srgbClr val="FFF2CC"/>
                </a:highlight>
                <a:uFill>
                  <a:noFill/>
                </a:uFill>
                <a:latin typeface="Consolas"/>
                <a:ea typeface="Consolas"/>
                <a:cs typeface="Consolas"/>
                <a:sym typeface="Consolas"/>
                <a:hlinkClick r:id="rId4"/>
              </a:rPr>
              <a:t>dcode.fr/caesar-cipher</a:t>
            </a:r>
            <a:r>
              <a:rPr lang="en-US"/>
              <a:t> </a:t>
            </a:r>
            <a:endParaRPr/>
          </a:p>
          <a:p>
            <a:pPr indent="-381000" lvl="0" marL="457200" rtl="0" algn="l">
              <a:spcBef>
                <a:spcPts val="0"/>
              </a:spcBef>
              <a:spcAft>
                <a:spcPts val="0"/>
              </a:spcAft>
              <a:buSzPts val="2400"/>
              <a:buAutoNum type="arabicPeriod"/>
            </a:pPr>
            <a:r>
              <a:rPr lang="en-US"/>
              <a:t>Verify your email!</a:t>
            </a:r>
            <a:endParaRPr/>
          </a:p>
          <a:p>
            <a:pPr indent="0" lvl="0" marL="0" rtl="0" algn="l">
              <a:spcBef>
                <a:spcPts val="1600"/>
              </a:spcBef>
              <a:spcAft>
                <a:spcPts val="1600"/>
              </a:spcAft>
              <a:buNone/>
            </a:pPr>
            <a:r>
              <a:t/>
            </a:r>
            <a:endParaRPr/>
          </a:p>
        </p:txBody>
      </p:sp>
      <p:pic>
        <p:nvPicPr>
          <p:cNvPr id="169" name="Google Shape;169;p22"/>
          <p:cNvPicPr preferRelativeResize="0"/>
          <p:nvPr/>
        </p:nvPicPr>
        <p:blipFill rotWithShape="1">
          <a:blip r:embed="rId5">
            <a:alphaModFix/>
          </a:blip>
          <a:srcRect b="40071" l="0" r="56553" t="49244"/>
          <a:stretch/>
        </p:blipFill>
        <p:spPr>
          <a:xfrm>
            <a:off x="415600" y="2236425"/>
            <a:ext cx="7312724" cy="90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415600" y="546667"/>
            <a:ext cx="11360700" cy="810300"/>
          </a:xfrm>
          <a:prstGeom prst="rect">
            <a:avLst/>
          </a:prstGeom>
        </p:spPr>
        <p:txBody>
          <a:bodyPr anchorCtr="0" anchor="t" bIns="121900" lIns="121900" spcFirstLastPara="1" rIns="121900" wrap="square" tIns="121900">
            <a:normAutofit fontScale="90000"/>
          </a:bodyPr>
          <a:lstStyle/>
          <a:p>
            <a:pPr indent="0" lvl="0" marL="0" rtl="0" algn="l">
              <a:spcBef>
                <a:spcPts val="0"/>
              </a:spcBef>
              <a:spcAft>
                <a:spcPts val="0"/>
              </a:spcAft>
              <a:buNone/>
            </a:pPr>
            <a:r>
              <a:rPr lang="en-US"/>
              <a:t>Do the first course</a:t>
            </a:r>
            <a:endParaRPr/>
          </a:p>
        </p:txBody>
      </p:sp>
      <p:sp>
        <p:nvSpPr>
          <p:cNvPr id="175" name="Google Shape;175;p23"/>
          <p:cNvSpPr txBox="1"/>
          <p:nvPr>
            <p:ph idx="1" type="body"/>
          </p:nvPr>
        </p:nvSpPr>
        <p:spPr>
          <a:xfrm>
            <a:off x="415600" y="1639825"/>
            <a:ext cx="4875300" cy="4452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US"/>
              <a:t>on </a:t>
            </a:r>
            <a:r>
              <a:rPr lang="en-US" u="sng">
                <a:solidFill>
                  <a:schemeClr val="hlink"/>
                </a:solidFill>
                <a:hlinkClick r:id="rId3"/>
              </a:rPr>
              <a:t>cryptohack.org</a:t>
            </a:r>
            <a:r>
              <a:rPr lang="en-US"/>
              <a:t> </a:t>
            </a:r>
            <a:endParaRPr/>
          </a:p>
          <a:p>
            <a:pPr indent="-381000" lvl="0" marL="457200" rtl="0" algn="l">
              <a:spcBef>
                <a:spcPts val="1600"/>
              </a:spcBef>
              <a:spcAft>
                <a:spcPts val="0"/>
              </a:spcAft>
              <a:buSzPts val="2400"/>
              <a:buAutoNum type="arabicPeriod"/>
            </a:pPr>
            <a:r>
              <a:rPr lang="en-US"/>
              <a:t>Go to </a:t>
            </a:r>
            <a:r>
              <a:rPr b="1" lang="en-US"/>
              <a:t>courses</a:t>
            </a:r>
            <a:endParaRPr b="1"/>
          </a:p>
          <a:p>
            <a:pPr indent="-381000" lvl="0" marL="457200" rtl="0" algn="l">
              <a:spcBef>
                <a:spcPts val="0"/>
              </a:spcBef>
              <a:spcAft>
                <a:spcPts val="0"/>
              </a:spcAft>
              <a:buSzPts val="2400"/>
              <a:buAutoNum type="arabicPeriod"/>
            </a:pPr>
            <a:r>
              <a:rPr lang="en-US"/>
              <a:t>Click on “</a:t>
            </a:r>
            <a:r>
              <a:rPr b="1" lang="en-US"/>
              <a:t>Introduction to CryptoHack</a:t>
            </a:r>
            <a:r>
              <a:rPr lang="en-US"/>
              <a:t>”</a:t>
            </a:r>
            <a:endParaRPr/>
          </a:p>
        </p:txBody>
      </p:sp>
      <p:grpSp>
        <p:nvGrpSpPr>
          <p:cNvPr id="176" name="Google Shape;176;p23"/>
          <p:cNvGrpSpPr/>
          <p:nvPr/>
        </p:nvGrpSpPr>
        <p:grpSpPr>
          <a:xfrm>
            <a:off x="4359263" y="1189600"/>
            <a:ext cx="3473475" cy="4762500"/>
            <a:chOff x="7712425" y="1639825"/>
            <a:chExt cx="3473475" cy="4762500"/>
          </a:xfrm>
        </p:grpSpPr>
        <p:pic>
          <p:nvPicPr>
            <p:cNvPr id="177" name="Google Shape;177;p23"/>
            <p:cNvPicPr preferRelativeResize="0"/>
            <p:nvPr/>
          </p:nvPicPr>
          <p:blipFill>
            <a:blip r:embed="rId4">
              <a:alphaModFix/>
            </a:blip>
            <a:stretch>
              <a:fillRect/>
            </a:stretch>
          </p:blipFill>
          <p:spPr>
            <a:xfrm>
              <a:off x="8690350" y="1639825"/>
              <a:ext cx="2495550" cy="4762500"/>
            </a:xfrm>
            <a:prstGeom prst="rect">
              <a:avLst/>
            </a:prstGeom>
            <a:noFill/>
            <a:ln>
              <a:noFill/>
            </a:ln>
          </p:spPr>
        </p:pic>
        <p:cxnSp>
          <p:nvCxnSpPr>
            <p:cNvPr id="178" name="Google Shape;178;p23"/>
            <p:cNvCxnSpPr/>
            <p:nvPr/>
          </p:nvCxnSpPr>
          <p:spPr>
            <a:xfrm>
              <a:off x="7712425" y="2594500"/>
              <a:ext cx="1074300" cy="0"/>
            </a:xfrm>
            <a:prstGeom prst="straightConnector1">
              <a:avLst/>
            </a:prstGeom>
            <a:noFill/>
            <a:ln cap="flat" cmpd="sng" w="76200">
              <a:solidFill>
                <a:srgbClr val="FF0000"/>
              </a:solidFill>
              <a:prstDash val="solid"/>
              <a:round/>
              <a:headEnd len="med" w="med" type="none"/>
              <a:tailEnd len="med" w="med" type="triangle"/>
            </a:ln>
          </p:spPr>
        </p:cxnSp>
      </p:grpSp>
      <p:pic>
        <p:nvPicPr>
          <p:cNvPr id="179" name="Google Shape;179;p23"/>
          <p:cNvPicPr preferRelativeResize="0"/>
          <p:nvPr/>
        </p:nvPicPr>
        <p:blipFill>
          <a:blip r:embed="rId5">
            <a:alphaModFix/>
          </a:blip>
          <a:stretch>
            <a:fillRect/>
          </a:stretch>
        </p:blipFill>
        <p:spPr>
          <a:xfrm>
            <a:off x="8385125" y="1189611"/>
            <a:ext cx="2905350" cy="5352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